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4" r:id="rId3"/>
    <p:sldId id="257" r:id="rId4"/>
    <p:sldId id="263" r:id="rId5"/>
    <p:sldId id="266" r:id="rId6"/>
    <p:sldId id="267" r:id="rId7"/>
    <p:sldId id="269" r:id="rId8"/>
    <p:sldId id="270" r:id="rId9"/>
    <p:sldId id="259" r:id="rId10"/>
    <p:sldId id="265" r:id="rId11"/>
    <p:sldId id="262"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765"/>
    <p:restoredTop sz="96378"/>
  </p:normalViewPr>
  <p:slideViewPr>
    <p:cSldViewPr snapToGrid="0" snapToObjects="1">
      <p:cViewPr varScale="1">
        <p:scale>
          <a:sx n="85" d="100"/>
          <a:sy n="85" d="100"/>
        </p:scale>
        <p:origin x="192" y="114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10.tiff>
</file>

<file path=ppt/media/image11.png>
</file>

<file path=ppt/media/image2.tiff>
</file>

<file path=ppt/media/image3.png>
</file>

<file path=ppt/media/image4.tiff>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977F1-F7E1-B140-AEE3-68D3C4739221}" type="datetimeFigureOut">
              <a:rPr lang="en-US" smtClean="0"/>
              <a:t>4/24/19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50053-146A-1B41-99ED-1F360F191768}" type="slidenum">
              <a:rPr lang="en-US" smtClean="0"/>
              <a:t>‹#›</a:t>
            </a:fld>
            <a:endParaRPr lang="en-US"/>
          </a:p>
        </p:txBody>
      </p:sp>
    </p:spTree>
    <p:extLst>
      <p:ext uri="{BB962C8B-B14F-4D97-AF65-F5344CB8AC3E}">
        <p14:creationId xmlns:p14="http://schemas.microsoft.com/office/powerpoint/2010/main" val="4156684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www.planetnatural.com</a:t>
            </a:r>
            <a:r>
              <a:rPr lang="en-US" dirty="0"/>
              <a:t>/pest-problem-solver/houseplant-pests/fungus-gnat-control/</a:t>
            </a:r>
          </a:p>
          <a:p>
            <a:endParaRPr lang="en-US" dirty="0"/>
          </a:p>
          <a:p>
            <a:r>
              <a:rPr lang="en-US" dirty="0"/>
              <a:t>Larvae: ¼ inch in length, shiny black head, elongated body that Is wither white or transparent. Abundant in damp, rich soils, and feed on organic matter (e.g. grass, fungus, mulch, mold, plant roots, etc.). Full lifespan == 3-4 weeks, but larvae have a 2 week life span, chew on plant roots. </a:t>
            </a:r>
          </a:p>
        </p:txBody>
      </p:sp>
      <p:sp>
        <p:nvSpPr>
          <p:cNvPr id="4" name="Slide Number Placeholder 3"/>
          <p:cNvSpPr>
            <a:spLocks noGrp="1"/>
          </p:cNvSpPr>
          <p:nvPr>
            <p:ph type="sldNum" sz="quarter" idx="5"/>
          </p:nvPr>
        </p:nvSpPr>
        <p:spPr/>
        <p:txBody>
          <a:bodyPr/>
          <a:lstStyle/>
          <a:p>
            <a:fld id="{61D50053-146A-1B41-99ED-1F360F191768}" type="slidenum">
              <a:rPr lang="en-US" smtClean="0"/>
              <a:t>2</a:t>
            </a:fld>
            <a:endParaRPr lang="en-US"/>
          </a:p>
        </p:txBody>
      </p:sp>
    </p:spTree>
    <p:extLst>
      <p:ext uri="{BB962C8B-B14F-4D97-AF65-F5344CB8AC3E}">
        <p14:creationId xmlns:p14="http://schemas.microsoft.com/office/powerpoint/2010/main" val="2619815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 video:</a:t>
            </a:r>
          </a:p>
          <a:p>
            <a:r>
              <a:rPr lang="en-US" dirty="0"/>
              <a:t>Large mass of fungus gnat larvae moving as a collective unit</a:t>
            </a:r>
          </a:p>
          <a:p>
            <a:r>
              <a:rPr lang="en-US" dirty="0"/>
              <a:t>With some split</a:t>
            </a:r>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3</a:t>
            </a:fld>
            <a:endParaRPr lang="en-US"/>
          </a:p>
        </p:txBody>
      </p:sp>
    </p:spTree>
    <p:extLst>
      <p:ext uri="{BB962C8B-B14F-4D97-AF65-F5344CB8AC3E}">
        <p14:creationId xmlns:p14="http://schemas.microsoft.com/office/powerpoint/2010/main" val="1856967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videos (more clear)</a:t>
            </a:r>
          </a:p>
          <a:p>
            <a:r>
              <a:rPr lang="en-US" dirty="0"/>
              <a:t>Leap frog motion seems to be more of a function of weight than a conscious decision…</a:t>
            </a:r>
          </a:p>
          <a:p>
            <a:r>
              <a:rPr lang="en-US" dirty="0"/>
              <a:t>The split doesn’t really happen in these videos, (starts in the top and then comes back together)</a:t>
            </a:r>
          </a:p>
          <a:p>
            <a:endParaRPr lang="en-US" dirty="0"/>
          </a:p>
          <a:p>
            <a:r>
              <a:rPr lang="en-US" dirty="0"/>
              <a:t>Travel in packs to look more like a snake so that birds don’t attack/eat them</a:t>
            </a:r>
          </a:p>
          <a:p>
            <a:endParaRPr lang="en-US" dirty="0"/>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4</a:t>
            </a:fld>
            <a:endParaRPr lang="en-US"/>
          </a:p>
        </p:txBody>
      </p:sp>
    </p:spTree>
    <p:extLst>
      <p:ext uri="{BB962C8B-B14F-4D97-AF65-F5344CB8AC3E}">
        <p14:creationId xmlns:p14="http://schemas.microsoft.com/office/powerpoint/2010/main" val="553801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Changing parameters to see how </a:t>
            </a:r>
            <a:r>
              <a:rPr lang="en-US"/>
              <a:t>behaviors change</a:t>
            </a:r>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10</a:t>
            </a:fld>
            <a:endParaRPr lang="en-US"/>
          </a:p>
        </p:txBody>
      </p:sp>
    </p:spTree>
    <p:extLst>
      <p:ext uri="{BB962C8B-B14F-4D97-AF65-F5344CB8AC3E}">
        <p14:creationId xmlns:p14="http://schemas.microsoft.com/office/powerpoint/2010/main" val="4091943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56D-53A7-2A4D-B150-DBBD86A96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D9B533-FD06-204E-89D2-60488D7EC9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6E1264-AAA7-E145-BF83-031D503F60A5}"/>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83CE90D1-B3EA-2042-8F98-E11E0374F9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5BE6E-2B6F-D24F-A0F0-46A5BCE867D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917781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B4BC-B0EA-CA41-95D7-5352D7BC92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E6D27F-55B6-3A4E-B03F-1E134F6C82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CDFE2-4EE8-E542-B339-2A8EA7818392}"/>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451BEF5A-CCD9-C544-B516-59B7924A54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152AC-A8A2-3C48-BCF7-3D1CC2DDA37E}"/>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456108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B59FD9-20C0-1F42-A27D-121A4FAB48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4BFB62-5410-7248-AF99-803F57D8C4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5CA5D-73EF-C646-8119-6F2A4F8510A0}"/>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0879011B-28EA-5946-826B-E55805F96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4BB4C-312E-894C-A1A5-A8DD585D0B2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42672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A0311-21AC-1A4A-8FE5-CAA13597A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986EA7-DCE3-9C4E-8368-1F3E064A38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355125-0B0C-A843-B0C4-BB017F93B8FF}"/>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F8EA0C7B-FF96-E748-8F89-E344BF1D9A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7C157A-9E1E-A54E-9A80-A6A6B40608C4}"/>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698118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88E8F-2BAC-A543-B0A7-CEDD070640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7C3F7A-87DB-5040-9C82-5FB2273E20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59AB1D-2AC2-B542-9646-015331341C6C}"/>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786DC1B3-DF03-1245-9098-3FAF805EA3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0BF74-2BE0-DC44-B2F7-E81960BD74AA}"/>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2351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6F87-F347-DC48-9EF6-09A4BDD9D5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BE11A7-21CE-AB46-A074-5551191E28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94DDBA-D2B3-1C47-A91B-8CB5BA6C57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346C4E-0258-6746-A8A0-DAE19F99C617}"/>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6" name="Footer Placeholder 5">
            <a:extLst>
              <a:ext uri="{FF2B5EF4-FFF2-40B4-BE49-F238E27FC236}">
                <a16:creationId xmlns:a16="http://schemas.microsoft.com/office/drawing/2014/main" id="{BC87DB4A-7BC1-0C44-A14B-0973ED9BC2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5C31A3-1760-5F42-AD06-99BCAA9ABB4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3807094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904A1-2475-1E4E-9009-8081E3E5A2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8E4D14-A3F3-CA4D-A05F-9939460307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E1F953-DA99-3340-9E84-8FCABE146D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6053FC-85E0-D84F-BB20-A1A1490DAA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C54A77-7C11-724D-8FF7-13A571063F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00C6D4-DBD5-9C4F-AA8A-C8747A540AB6}"/>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8" name="Footer Placeholder 7">
            <a:extLst>
              <a:ext uri="{FF2B5EF4-FFF2-40B4-BE49-F238E27FC236}">
                <a16:creationId xmlns:a16="http://schemas.microsoft.com/office/drawing/2014/main" id="{13C29E12-1A09-2449-8329-0595D49BCE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8124C9-8F31-014A-B3B7-346908E034A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62857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0F72-D694-7C4C-8148-B913A2F518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6C01D4-3DEE-7C47-A9F4-2ACC471552B8}"/>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4" name="Footer Placeholder 3">
            <a:extLst>
              <a:ext uri="{FF2B5EF4-FFF2-40B4-BE49-F238E27FC236}">
                <a16:creationId xmlns:a16="http://schemas.microsoft.com/office/drawing/2014/main" id="{B01B5B13-9129-314D-B314-6073B5C43F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B33D73-A5D7-FC48-BE5E-6A95B22CD04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7207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593EA4-C1EC-CC4C-AC14-60DD5D4251AC}"/>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3" name="Footer Placeholder 2">
            <a:extLst>
              <a:ext uri="{FF2B5EF4-FFF2-40B4-BE49-F238E27FC236}">
                <a16:creationId xmlns:a16="http://schemas.microsoft.com/office/drawing/2014/main" id="{8AE6BCB9-0D9C-B84A-B185-08E2BB0159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88B4D7-A5C7-7146-90DB-2EF92A7C84A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838280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29C9-FF2A-2448-8323-E0CA38E4AA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42A15D-6297-6543-8707-B134886FD1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A85528-BA7E-C14E-896E-663D08A84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C858C2-FA8A-BF4E-82E7-0DFEBD4DC694}"/>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6" name="Footer Placeholder 5">
            <a:extLst>
              <a:ext uri="{FF2B5EF4-FFF2-40B4-BE49-F238E27FC236}">
                <a16:creationId xmlns:a16="http://schemas.microsoft.com/office/drawing/2014/main" id="{48A165CC-173E-E045-9AD2-E59F726705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1BABB6-3C7F-764A-A1CE-B13CD0B5C4AF}"/>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27553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D276-C85A-1741-8DA1-2D4B674D60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27CFE1-B864-6340-A2DD-640AAB73BF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E50E77-34BE-0F45-994F-0F88846FA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E06D8-EBA9-5348-9776-32BC5AB89E6F}"/>
              </a:ext>
            </a:extLst>
          </p:cNvPr>
          <p:cNvSpPr>
            <a:spLocks noGrp="1"/>
          </p:cNvSpPr>
          <p:nvPr>
            <p:ph type="dt" sz="half" idx="10"/>
          </p:nvPr>
        </p:nvSpPr>
        <p:spPr/>
        <p:txBody>
          <a:bodyPr/>
          <a:lstStyle/>
          <a:p>
            <a:fld id="{D9DFC7FA-8A05-844F-8C22-720EA8EED0C2}" type="datetimeFigureOut">
              <a:rPr lang="en-US" smtClean="0"/>
              <a:t>4/24/19</a:t>
            </a:fld>
            <a:endParaRPr lang="en-US"/>
          </a:p>
        </p:txBody>
      </p:sp>
      <p:sp>
        <p:nvSpPr>
          <p:cNvPr id="6" name="Footer Placeholder 5">
            <a:extLst>
              <a:ext uri="{FF2B5EF4-FFF2-40B4-BE49-F238E27FC236}">
                <a16:creationId xmlns:a16="http://schemas.microsoft.com/office/drawing/2014/main" id="{C07C3608-4D65-D545-A1B4-25FB80030F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1F7567-398F-BD49-A64E-27B7E32753A8}"/>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36955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72AA11-101E-B244-9C9F-C614D9C45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2216C6-C88B-0648-8F2C-ABF539E1AD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3E19B3-25C5-2446-A56E-9099BA5CF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DFC7FA-8A05-844F-8C22-720EA8EED0C2}" type="datetimeFigureOut">
              <a:rPr lang="en-US" smtClean="0"/>
              <a:t>4/24/19</a:t>
            </a:fld>
            <a:endParaRPr lang="en-US"/>
          </a:p>
        </p:txBody>
      </p:sp>
      <p:sp>
        <p:nvSpPr>
          <p:cNvPr id="5" name="Footer Placeholder 4">
            <a:extLst>
              <a:ext uri="{FF2B5EF4-FFF2-40B4-BE49-F238E27FC236}">
                <a16:creationId xmlns:a16="http://schemas.microsoft.com/office/drawing/2014/main" id="{0A797C80-1A10-FB47-A5CD-9CFBBC0F01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702B61-8B76-5246-B065-AB72AC1155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E1756-8B65-1046-874A-54F189E1C9C0}" type="slidenum">
              <a:rPr lang="en-US" smtClean="0"/>
              <a:t>‹#›</a:t>
            </a:fld>
            <a:endParaRPr lang="en-US"/>
          </a:p>
        </p:txBody>
      </p:sp>
    </p:spTree>
    <p:extLst>
      <p:ext uri="{BB962C8B-B14F-4D97-AF65-F5344CB8AC3E}">
        <p14:creationId xmlns:p14="http://schemas.microsoft.com/office/powerpoint/2010/main" val="1290185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P5XhSSaHtgM?feature=oembed" TargetMode="External"/><Relationship Id="rId5" Type="http://schemas.openxmlformats.org/officeDocument/2006/relationships/image" Target="../media/image4.tif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slideLayout" Target="../slideLayouts/slideLayout2.xml"/><Relationship Id="rId7" Type="http://schemas.openxmlformats.org/officeDocument/2006/relationships/image" Target="../media/image7.tiff"/><Relationship Id="rId2" Type="http://schemas.openxmlformats.org/officeDocument/2006/relationships/video" Target="https://www.youtube.com/embed/6MwYvLaJ6Ho?feature=oembed" TargetMode="External"/><Relationship Id="rId1" Type="http://schemas.openxmlformats.org/officeDocument/2006/relationships/video" Target="https://www.youtube.com/embed/TU2Q8kVs0hU?feature=oembed" TargetMode="Externa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D85F-79D0-024C-ADC2-0C234DDC076C}"/>
              </a:ext>
            </a:extLst>
          </p:cNvPr>
          <p:cNvSpPr>
            <a:spLocks noGrp="1"/>
          </p:cNvSpPr>
          <p:nvPr>
            <p:ph type="ctrTitle"/>
          </p:nvPr>
        </p:nvSpPr>
        <p:spPr/>
        <p:txBody>
          <a:bodyPr/>
          <a:lstStyle/>
          <a:p>
            <a:r>
              <a:rPr lang="en-US" dirty="0"/>
              <a:t>Modeling the Motion of Fungus Gnat Larvae</a:t>
            </a:r>
          </a:p>
        </p:txBody>
      </p:sp>
      <p:sp>
        <p:nvSpPr>
          <p:cNvPr id="3" name="Subtitle 2">
            <a:extLst>
              <a:ext uri="{FF2B5EF4-FFF2-40B4-BE49-F238E27FC236}">
                <a16:creationId xmlns:a16="http://schemas.microsoft.com/office/drawing/2014/main" id="{C73D9B39-ADF6-5049-8D7D-3223DCC9448E}"/>
              </a:ext>
            </a:extLst>
          </p:cNvPr>
          <p:cNvSpPr>
            <a:spLocks noGrp="1"/>
          </p:cNvSpPr>
          <p:nvPr>
            <p:ph type="subTitle" idx="1"/>
          </p:nvPr>
        </p:nvSpPr>
        <p:spPr/>
        <p:txBody>
          <a:bodyPr/>
          <a:lstStyle/>
          <a:p>
            <a:r>
              <a:rPr lang="en-US" dirty="0"/>
              <a:t>Tzu-Chi Yen &amp; Kristen Schneider</a:t>
            </a:r>
          </a:p>
          <a:p>
            <a:r>
              <a:rPr lang="en-US" dirty="0"/>
              <a:t>Apr. 24, 2019</a:t>
            </a:r>
          </a:p>
        </p:txBody>
      </p:sp>
    </p:spTree>
    <p:extLst>
      <p:ext uri="{BB962C8B-B14F-4D97-AF65-F5344CB8AC3E}">
        <p14:creationId xmlns:p14="http://schemas.microsoft.com/office/powerpoint/2010/main" val="3153897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a:xfrm>
            <a:off x="838200" y="365125"/>
            <a:ext cx="10515600" cy="1325563"/>
          </a:xfrm>
        </p:spPr>
        <p:txBody>
          <a:bodyPr/>
          <a:lstStyle/>
          <a:p>
            <a:r>
              <a:rPr lang="en-US" dirty="0"/>
              <a:t>Future Work</a:t>
            </a:r>
          </a:p>
        </p:txBody>
      </p:sp>
      <p:sp>
        <p:nvSpPr>
          <p:cNvPr id="3" name="Content Placeholder 2">
            <a:extLst>
              <a:ext uri="{FF2B5EF4-FFF2-40B4-BE49-F238E27FC236}">
                <a16:creationId xmlns:a16="http://schemas.microsoft.com/office/drawing/2014/main" id="{ED352509-8551-0246-844B-828B2128CCC8}"/>
              </a:ext>
            </a:extLst>
          </p:cNvPr>
          <p:cNvSpPr>
            <a:spLocks noGrp="1"/>
          </p:cNvSpPr>
          <p:nvPr>
            <p:ph idx="1"/>
          </p:nvPr>
        </p:nvSpPr>
        <p:spPr/>
        <p:txBody>
          <a:bodyPr/>
          <a:lstStyle/>
          <a:p>
            <a:r>
              <a:rPr lang="en-US" dirty="0"/>
              <a:t>Splitting behavior</a:t>
            </a:r>
          </a:p>
          <a:p>
            <a:r>
              <a:rPr lang="en-US" dirty="0"/>
              <a:t>Multiple Layers</a:t>
            </a:r>
          </a:p>
          <a:p>
            <a:endParaRPr lang="en-US" dirty="0"/>
          </a:p>
        </p:txBody>
      </p:sp>
    </p:spTree>
    <p:extLst>
      <p:ext uri="{BB962C8B-B14F-4D97-AF65-F5344CB8AC3E}">
        <p14:creationId xmlns:p14="http://schemas.microsoft.com/office/powerpoint/2010/main" val="1942257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C2490-E39A-2B45-9900-52C90EC1B786}"/>
              </a:ext>
            </a:extLst>
          </p:cNvPr>
          <p:cNvSpPr>
            <a:spLocks noGrp="1"/>
          </p:cNvSpPr>
          <p:nvPr>
            <p:ph type="title"/>
          </p:nvPr>
        </p:nvSpPr>
        <p:spPr/>
        <p:txBody>
          <a:bodyPr/>
          <a:lstStyle/>
          <a:p>
            <a:r>
              <a:rPr lang="en-US"/>
              <a:t>Acknowledgments</a:t>
            </a:r>
          </a:p>
        </p:txBody>
      </p:sp>
      <p:sp>
        <p:nvSpPr>
          <p:cNvPr id="3" name="Content Placeholder 2">
            <a:extLst>
              <a:ext uri="{FF2B5EF4-FFF2-40B4-BE49-F238E27FC236}">
                <a16:creationId xmlns:a16="http://schemas.microsoft.com/office/drawing/2014/main" id="{E001BA76-6BFB-E64C-9F8F-AE7C14661DB3}"/>
              </a:ext>
            </a:extLst>
          </p:cNvPr>
          <p:cNvSpPr>
            <a:spLocks noGrp="1"/>
          </p:cNvSpPr>
          <p:nvPr>
            <p:ph idx="1"/>
          </p:nvPr>
        </p:nvSpPr>
        <p:spPr/>
        <p:txBody>
          <a:bodyPr/>
          <a:lstStyle/>
          <a:p>
            <a:r>
              <a:rPr lang="en-US" dirty="0"/>
              <a:t>Dr. Orit Peleg (CU Boulder &amp; </a:t>
            </a:r>
            <a:r>
              <a:rPr lang="en-US" dirty="0" err="1"/>
              <a:t>BioFrontiers</a:t>
            </a:r>
            <a:r>
              <a:rPr lang="en-US" dirty="0"/>
              <a:t> Institute)</a:t>
            </a:r>
          </a:p>
          <a:p>
            <a:endParaRPr lang="en-US" dirty="0"/>
          </a:p>
          <a:p>
            <a:r>
              <a:rPr lang="en-US" dirty="0"/>
              <a:t>Code: Alexandra Signoriello (Yale), whose </a:t>
            </a:r>
            <a:r>
              <a:rPr lang="en-US" dirty="0" err="1">
                <a:latin typeface="Book Antiqua" panose="02040602050305030304" pitchFamily="18" charset="0"/>
              </a:rPr>
              <a:t>vicsek_model</a:t>
            </a:r>
            <a:r>
              <a:rPr lang="en-US" dirty="0"/>
              <a:t> repository on GitHub inspires the design pattern of this project.</a:t>
            </a:r>
          </a:p>
          <a:p>
            <a:endParaRPr lang="en-US" dirty="0"/>
          </a:p>
          <a:p>
            <a:r>
              <a:rPr lang="en-US" dirty="0"/>
              <a:t>Video/News: UK </a:t>
            </a:r>
            <a:r>
              <a:rPr lang="en-US" dirty="0" err="1"/>
              <a:t>DailyMail</a:t>
            </a:r>
            <a:r>
              <a:rPr lang="en-US" dirty="0"/>
              <a:t> online, </a:t>
            </a:r>
            <a:r>
              <a:rPr lang="en-US" i="1" dirty="0"/>
              <a:t>Snakes? No, this writhing mass is made from hundreds of fungus gnat LARVAE searching for shelter</a:t>
            </a:r>
          </a:p>
          <a:p>
            <a:endParaRPr lang="en-US" dirty="0"/>
          </a:p>
        </p:txBody>
      </p:sp>
    </p:spTree>
    <p:extLst>
      <p:ext uri="{BB962C8B-B14F-4D97-AF65-F5344CB8AC3E}">
        <p14:creationId xmlns:p14="http://schemas.microsoft.com/office/powerpoint/2010/main" val="1157855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DC637EB7-E118-4D44-9A32-D117413912F4}"/>
              </a:ext>
            </a:extLst>
          </p:cNvPr>
          <p:cNvCxnSpPr>
            <a:cxnSpLocks/>
          </p:cNvCxnSpPr>
          <p:nvPr/>
        </p:nvCxnSpPr>
        <p:spPr>
          <a:xfrm flipH="1">
            <a:off x="789712" y="3614057"/>
            <a:ext cx="4308763" cy="0"/>
          </a:xfrm>
          <a:prstGeom prst="line">
            <a:avLst/>
          </a:prstGeom>
          <a:ln w="381000" cap="sq">
            <a:headEnd type="ova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6790638E-D39F-3349-A47B-17F28A00E7F0}"/>
              </a:ext>
            </a:extLst>
          </p:cNvPr>
          <p:cNvSpPr/>
          <p:nvPr/>
        </p:nvSpPr>
        <p:spPr>
          <a:xfrm>
            <a:off x="4952605" y="3467452"/>
            <a:ext cx="291737" cy="2932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C0ADB2AC-ACDE-AB41-85B3-E4DF0047F11C}"/>
              </a:ext>
            </a:extLst>
          </p:cNvPr>
          <p:cNvSpPr txBox="1"/>
          <p:nvPr/>
        </p:nvSpPr>
        <p:spPr>
          <a:xfrm>
            <a:off x="7250762" y="3352446"/>
            <a:ext cx="1489027" cy="523220"/>
          </a:xfrm>
          <a:prstGeom prst="rect">
            <a:avLst/>
          </a:prstGeom>
          <a:noFill/>
        </p:spPr>
        <p:txBody>
          <a:bodyPr wrap="square" rtlCol="0">
            <a:spAutoFit/>
          </a:bodyPr>
          <a:lstStyle/>
          <a:p>
            <a:pPr algn="ctr"/>
            <a:r>
              <a:rPr lang="en-US" sz="2800" b="1" dirty="0">
                <a:solidFill>
                  <a:srgbClr val="C00000"/>
                </a:solidFill>
              </a:rPr>
              <a:t>RADIUS</a:t>
            </a:r>
          </a:p>
        </p:txBody>
      </p:sp>
      <p:cxnSp>
        <p:nvCxnSpPr>
          <p:cNvPr id="31" name="Straight Arrow Connector 30">
            <a:extLst>
              <a:ext uri="{FF2B5EF4-FFF2-40B4-BE49-F238E27FC236}">
                <a16:creationId xmlns:a16="http://schemas.microsoft.com/office/drawing/2014/main" id="{8C653119-E801-D848-8068-E6FAC48B00F8}"/>
              </a:ext>
            </a:extLst>
          </p:cNvPr>
          <p:cNvCxnSpPr>
            <a:cxnSpLocks/>
          </p:cNvCxnSpPr>
          <p:nvPr/>
        </p:nvCxnSpPr>
        <p:spPr>
          <a:xfrm flipH="1">
            <a:off x="6554388" y="3614056"/>
            <a:ext cx="774754" cy="0"/>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0B9CA1B-2990-CF43-B01D-51143464C6A3}"/>
              </a:ext>
            </a:extLst>
          </p:cNvPr>
          <p:cNvSpPr txBox="1"/>
          <p:nvPr/>
        </p:nvSpPr>
        <p:spPr>
          <a:xfrm>
            <a:off x="7250761" y="2094124"/>
            <a:ext cx="1489027" cy="523220"/>
          </a:xfrm>
          <a:prstGeom prst="rect">
            <a:avLst/>
          </a:prstGeom>
          <a:noFill/>
        </p:spPr>
        <p:txBody>
          <a:bodyPr wrap="square" rtlCol="0">
            <a:spAutoFit/>
          </a:bodyPr>
          <a:lstStyle/>
          <a:p>
            <a:pPr algn="ctr"/>
            <a:r>
              <a:rPr lang="en-US" sz="2800" b="1" dirty="0">
                <a:solidFill>
                  <a:srgbClr val="C00000"/>
                </a:solidFill>
              </a:rPr>
              <a:t>FRONT</a:t>
            </a:r>
          </a:p>
        </p:txBody>
      </p:sp>
      <p:sp>
        <p:nvSpPr>
          <p:cNvPr id="36" name="TextBox 35">
            <a:extLst>
              <a:ext uri="{FF2B5EF4-FFF2-40B4-BE49-F238E27FC236}">
                <a16:creationId xmlns:a16="http://schemas.microsoft.com/office/drawing/2014/main" id="{5C659885-BA3D-934B-B922-BDC5B08DEDA3}"/>
              </a:ext>
            </a:extLst>
          </p:cNvPr>
          <p:cNvSpPr txBox="1"/>
          <p:nvPr/>
        </p:nvSpPr>
        <p:spPr>
          <a:xfrm>
            <a:off x="1598885" y="4675149"/>
            <a:ext cx="1489027" cy="523220"/>
          </a:xfrm>
          <a:prstGeom prst="rect">
            <a:avLst/>
          </a:prstGeom>
          <a:noFill/>
        </p:spPr>
        <p:txBody>
          <a:bodyPr wrap="square" rtlCol="0">
            <a:spAutoFit/>
          </a:bodyPr>
          <a:lstStyle/>
          <a:p>
            <a:pPr algn="ctr"/>
            <a:r>
              <a:rPr lang="en-US" sz="2800" b="1" dirty="0">
                <a:solidFill>
                  <a:srgbClr val="C00000"/>
                </a:solidFill>
              </a:rPr>
              <a:t>BACK</a:t>
            </a:r>
          </a:p>
        </p:txBody>
      </p:sp>
      <p:cxnSp>
        <p:nvCxnSpPr>
          <p:cNvPr id="37" name="Straight Arrow Connector 36">
            <a:extLst>
              <a:ext uri="{FF2B5EF4-FFF2-40B4-BE49-F238E27FC236}">
                <a16:creationId xmlns:a16="http://schemas.microsoft.com/office/drawing/2014/main" id="{4B6475D6-E4A7-FE44-A524-0FE099721BE2}"/>
              </a:ext>
            </a:extLst>
          </p:cNvPr>
          <p:cNvCxnSpPr>
            <a:cxnSpLocks/>
          </p:cNvCxnSpPr>
          <p:nvPr/>
        </p:nvCxnSpPr>
        <p:spPr>
          <a:xfrm flipV="1">
            <a:off x="2793077" y="4089862"/>
            <a:ext cx="1313411" cy="585288"/>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7807CA5-22EC-EE44-99AD-00D02E413BD8}"/>
              </a:ext>
            </a:extLst>
          </p:cNvPr>
          <p:cNvCxnSpPr>
            <a:cxnSpLocks/>
            <a:stCxn id="29" idx="4"/>
            <a:endCxn id="29" idx="0"/>
          </p:cNvCxnSpPr>
          <p:nvPr/>
        </p:nvCxnSpPr>
        <p:spPr>
          <a:xfrm flipV="1">
            <a:off x="5098473" y="2229568"/>
            <a:ext cx="0" cy="2768976"/>
          </a:xfrm>
          <a:prstGeom prst="straightConnector1">
            <a:avLst/>
          </a:prstGeom>
          <a:ln w="41275">
            <a:solidFill>
              <a:srgbClr val="C00000"/>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CBEC21E-EE10-8047-B9CC-772D6EB50F00}"/>
              </a:ext>
            </a:extLst>
          </p:cNvPr>
          <p:cNvCxnSpPr>
            <a:cxnSpLocks/>
          </p:cNvCxnSpPr>
          <p:nvPr/>
        </p:nvCxnSpPr>
        <p:spPr>
          <a:xfrm flipH="1">
            <a:off x="6134793" y="2564874"/>
            <a:ext cx="1346662" cy="594951"/>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7234A863-A612-5149-AC39-82D35B221940}"/>
              </a:ext>
            </a:extLst>
          </p:cNvPr>
          <p:cNvSpPr/>
          <p:nvPr/>
        </p:nvSpPr>
        <p:spPr>
          <a:xfrm>
            <a:off x="3720935" y="2229568"/>
            <a:ext cx="2755075" cy="2768976"/>
          </a:xfrm>
          <a:prstGeom prst="ellipse">
            <a:avLst/>
          </a:prstGeom>
          <a:noFill/>
          <a:ln w="412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2AB87555-08A9-054E-AD52-6E546C75F448}"/>
              </a:ext>
            </a:extLst>
          </p:cNvPr>
          <p:cNvCxnSpPr>
            <a:cxnSpLocks/>
          </p:cNvCxnSpPr>
          <p:nvPr/>
        </p:nvCxnSpPr>
        <p:spPr>
          <a:xfrm>
            <a:off x="9691833" y="3649242"/>
            <a:ext cx="1961802"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144C2BC-E3EA-F64B-9188-5AAED34C615A}"/>
              </a:ext>
            </a:extLst>
          </p:cNvPr>
          <p:cNvSpPr txBox="1"/>
          <p:nvPr/>
        </p:nvSpPr>
        <p:spPr>
          <a:xfrm>
            <a:off x="9153468" y="2445017"/>
            <a:ext cx="3038532" cy="523220"/>
          </a:xfrm>
          <a:prstGeom prst="rect">
            <a:avLst/>
          </a:prstGeom>
          <a:noFill/>
        </p:spPr>
        <p:txBody>
          <a:bodyPr wrap="square" rtlCol="0">
            <a:spAutoFit/>
          </a:bodyPr>
          <a:lstStyle/>
          <a:p>
            <a:pPr algn="ctr"/>
            <a:r>
              <a:rPr lang="en-US" sz="2800" b="1" dirty="0"/>
              <a:t>DIRECTION</a:t>
            </a:r>
          </a:p>
        </p:txBody>
      </p:sp>
      <p:cxnSp>
        <p:nvCxnSpPr>
          <p:cNvPr id="50" name="Straight Arrow Connector 49">
            <a:extLst>
              <a:ext uri="{FF2B5EF4-FFF2-40B4-BE49-F238E27FC236}">
                <a16:creationId xmlns:a16="http://schemas.microsoft.com/office/drawing/2014/main" id="{1EC81AB4-5DC0-FA4B-BDC1-D3744E3FF7D4}"/>
              </a:ext>
            </a:extLst>
          </p:cNvPr>
          <p:cNvCxnSpPr>
            <a:cxnSpLocks/>
          </p:cNvCxnSpPr>
          <p:nvPr/>
        </p:nvCxnSpPr>
        <p:spPr>
          <a:xfrm flipV="1">
            <a:off x="9703723" y="2987831"/>
            <a:ext cx="1809402" cy="641817"/>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389D199-50A6-824B-B698-D54756F5A9D0}"/>
              </a:ext>
            </a:extLst>
          </p:cNvPr>
          <p:cNvCxnSpPr>
            <a:cxnSpLocks/>
          </p:cNvCxnSpPr>
          <p:nvPr/>
        </p:nvCxnSpPr>
        <p:spPr>
          <a:xfrm>
            <a:off x="9715613" y="3649242"/>
            <a:ext cx="1797512" cy="697466"/>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0431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65F34B9-7DA5-4642-868A-AF6260CEC71D}"/>
              </a:ext>
            </a:extLst>
          </p:cNvPr>
          <p:cNvPicPr>
            <a:picLocks noChangeAspect="1"/>
          </p:cNvPicPr>
          <p:nvPr/>
        </p:nvPicPr>
        <p:blipFill>
          <a:blip r:embed="rId3"/>
          <a:stretch>
            <a:fillRect/>
          </a:stretch>
        </p:blipFill>
        <p:spPr>
          <a:xfrm>
            <a:off x="947771" y="10856"/>
            <a:ext cx="10296457" cy="6847144"/>
          </a:xfrm>
          <a:prstGeom prst="rect">
            <a:avLst/>
          </a:prstGeom>
        </p:spPr>
      </p:pic>
      <p:pic>
        <p:nvPicPr>
          <p:cNvPr id="5" name="Picture 4">
            <a:extLst>
              <a:ext uri="{FF2B5EF4-FFF2-40B4-BE49-F238E27FC236}">
                <a16:creationId xmlns:a16="http://schemas.microsoft.com/office/drawing/2014/main" id="{DF276E8A-3EB4-F440-9D38-1E91B4ECA62E}"/>
              </a:ext>
            </a:extLst>
          </p:cNvPr>
          <p:cNvPicPr>
            <a:picLocks noChangeAspect="1"/>
          </p:cNvPicPr>
          <p:nvPr/>
        </p:nvPicPr>
        <p:blipFill>
          <a:blip r:embed="rId4"/>
          <a:stretch>
            <a:fillRect/>
          </a:stretch>
        </p:blipFill>
        <p:spPr>
          <a:xfrm>
            <a:off x="9393382" y="0"/>
            <a:ext cx="2796390" cy="2796390"/>
          </a:xfrm>
          <a:prstGeom prst="rect">
            <a:avLst/>
          </a:prstGeom>
        </p:spPr>
      </p:pic>
    </p:spTree>
    <p:extLst>
      <p:ext uri="{BB962C8B-B14F-4D97-AF65-F5344CB8AC3E}">
        <p14:creationId xmlns:p14="http://schemas.microsoft.com/office/powerpoint/2010/main" val="1351418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ungus gnat larvae snake crossing the sidewalk">
            <a:hlinkClick r:id="" action="ppaction://media"/>
            <a:extLst>
              <a:ext uri="{FF2B5EF4-FFF2-40B4-BE49-F238E27FC236}">
                <a16:creationId xmlns:a16="http://schemas.microsoft.com/office/drawing/2014/main" id="{A91A64F8-3CCC-F44A-94E5-65B9FDD98386}"/>
              </a:ext>
            </a:extLst>
          </p:cNvPr>
          <p:cNvPicPr>
            <a:picLocks noGrp="1" noRot="1" noChangeAspect="1"/>
          </p:cNvPicPr>
          <p:nvPr>
            <p:ph idx="1"/>
            <a:videoFile r:link="rId1"/>
          </p:nvPr>
        </p:nvPicPr>
        <p:blipFill>
          <a:blip r:embed="rId4"/>
          <a:stretch>
            <a:fillRect/>
          </a:stretch>
        </p:blipFill>
        <p:spPr>
          <a:xfrm>
            <a:off x="0" y="0"/>
            <a:ext cx="9149836" cy="6858000"/>
          </a:xfrm>
          <a:prstGeom prst="rect">
            <a:avLst/>
          </a:prstGeom>
        </p:spPr>
      </p:pic>
      <p:sp>
        <p:nvSpPr>
          <p:cNvPr id="7" name="Rectangle 6">
            <a:extLst>
              <a:ext uri="{FF2B5EF4-FFF2-40B4-BE49-F238E27FC236}">
                <a16:creationId xmlns:a16="http://schemas.microsoft.com/office/drawing/2014/main" id="{2BF3E902-C385-6B40-9335-B3DF4061F3D4}"/>
              </a:ext>
            </a:extLst>
          </p:cNvPr>
          <p:cNvSpPr/>
          <p:nvPr/>
        </p:nvSpPr>
        <p:spPr>
          <a:xfrm>
            <a:off x="-1521082" y="6596390"/>
            <a:ext cx="12192000" cy="261610"/>
          </a:xfrm>
          <a:prstGeom prst="rect">
            <a:avLst/>
          </a:prstGeom>
        </p:spPr>
        <p:txBody>
          <a:bodyPr wrap="square">
            <a:spAutoFit/>
          </a:bodyPr>
          <a:lstStyle/>
          <a:p>
            <a:pPr algn="ctr"/>
            <a:r>
              <a:rPr lang="en-US" sz="1050" b="1" dirty="0">
                <a:solidFill>
                  <a:schemeClr val="bg1"/>
                </a:solidFill>
                <a:highlight>
                  <a:srgbClr val="000000"/>
                </a:highlight>
                <a:latin typeface="Helvetica" pitchFamily="2" charset="0"/>
              </a:rPr>
              <a:t>[https://</a:t>
            </a:r>
            <a:r>
              <a:rPr lang="en-US" sz="1050" b="1" dirty="0" err="1">
                <a:solidFill>
                  <a:schemeClr val="bg1"/>
                </a:solidFill>
                <a:highlight>
                  <a:srgbClr val="000000"/>
                </a:highlight>
                <a:latin typeface="Helvetica" pitchFamily="2" charset="0"/>
              </a:rPr>
              <a:t>www.dailymail.co.uk</a:t>
            </a:r>
            <a:r>
              <a:rPr lang="en-US" sz="1050" b="1" dirty="0">
                <a:solidFill>
                  <a:schemeClr val="bg1"/>
                </a:solidFill>
                <a:highlight>
                  <a:srgbClr val="000000"/>
                </a:highlight>
                <a:latin typeface="Helvetica" pitchFamily="2" charset="0"/>
              </a:rPr>
              <a:t>/</a:t>
            </a:r>
            <a:r>
              <a:rPr lang="en-US" sz="1050" b="1" dirty="0" err="1">
                <a:solidFill>
                  <a:schemeClr val="bg1"/>
                </a:solidFill>
                <a:highlight>
                  <a:srgbClr val="000000"/>
                </a:highlight>
                <a:latin typeface="Helvetica" pitchFamily="2" charset="0"/>
              </a:rPr>
              <a:t>sciencetech</a:t>
            </a:r>
            <a:r>
              <a:rPr lang="en-US" sz="1050" b="1" dirty="0">
                <a:solidFill>
                  <a:schemeClr val="bg1"/>
                </a:solidFill>
                <a:highlight>
                  <a:srgbClr val="000000"/>
                </a:highlight>
                <a:latin typeface="Helvetica" pitchFamily="2" charset="0"/>
              </a:rPr>
              <a:t>/article-2737816/Snakes- No-writhing-mass-hundreds-fungus-gnat-LARVAE-searching-shelter.html]</a:t>
            </a:r>
            <a:endParaRPr lang="en-US" sz="1050" b="1" dirty="0">
              <a:solidFill>
                <a:schemeClr val="bg1"/>
              </a:solidFill>
              <a:highlight>
                <a:srgbClr val="000000"/>
              </a:highlight>
              <a:latin typeface="TimesNewRomanPSMT"/>
            </a:endParaRPr>
          </a:p>
        </p:txBody>
      </p:sp>
      <p:pic>
        <p:nvPicPr>
          <p:cNvPr id="9" name="Picture 8">
            <a:extLst>
              <a:ext uri="{FF2B5EF4-FFF2-40B4-BE49-F238E27FC236}">
                <a16:creationId xmlns:a16="http://schemas.microsoft.com/office/drawing/2014/main" id="{45C54DE6-BF30-A243-8FE1-691712F672DF}"/>
              </a:ext>
            </a:extLst>
          </p:cNvPr>
          <p:cNvPicPr>
            <a:picLocks noChangeAspect="1"/>
          </p:cNvPicPr>
          <p:nvPr/>
        </p:nvPicPr>
        <p:blipFill>
          <a:blip r:embed="rId5"/>
          <a:stretch>
            <a:fillRect/>
          </a:stretch>
        </p:blipFill>
        <p:spPr>
          <a:xfrm>
            <a:off x="9149836" y="2352242"/>
            <a:ext cx="3061196" cy="2153516"/>
          </a:xfrm>
          <a:prstGeom prst="rect">
            <a:avLst/>
          </a:prstGeom>
        </p:spPr>
      </p:pic>
    </p:spTree>
    <p:extLst>
      <p:ext uri="{BB962C8B-B14F-4D97-AF65-F5344CB8AC3E}">
        <p14:creationId xmlns:p14="http://schemas.microsoft.com/office/powerpoint/2010/main" val="105330542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 Snake-Like Procession of Fungus Gnat Larvae Worming Its Way Across My Yard">
            <a:hlinkClick r:id="" action="ppaction://media"/>
            <a:extLst>
              <a:ext uri="{FF2B5EF4-FFF2-40B4-BE49-F238E27FC236}">
                <a16:creationId xmlns:a16="http://schemas.microsoft.com/office/drawing/2014/main" id="{6167881B-49E7-BA44-B352-02376F4DE5DD}"/>
              </a:ext>
            </a:extLst>
          </p:cNvPr>
          <p:cNvPicPr>
            <a:picLocks noRot="1" noChangeAspect="1"/>
          </p:cNvPicPr>
          <p:nvPr>
            <a:videoFile r:link="rId1"/>
          </p:nvPr>
        </p:nvPicPr>
        <p:blipFill rotWithShape="1">
          <a:blip r:embed="rId5"/>
          <a:srcRect t="11333"/>
          <a:stretch/>
        </p:blipFill>
        <p:spPr>
          <a:xfrm>
            <a:off x="0" y="-8660"/>
            <a:ext cx="7700228" cy="3840480"/>
          </a:xfrm>
          <a:prstGeom prst="rect">
            <a:avLst/>
          </a:prstGeom>
        </p:spPr>
      </p:pic>
      <p:pic>
        <p:nvPicPr>
          <p:cNvPr id="5" name="Fungus Gnat Larvae Travelling in Procession">
            <a:hlinkClick r:id="" action="ppaction://media"/>
            <a:extLst>
              <a:ext uri="{FF2B5EF4-FFF2-40B4-BE49-F238E27FC236}">
                <a16:creationId xmlns:a16="http://schemas.microsoft.com/office/drawing/2014/main" id="{C9DD9F25-D461-F94B-B8D2-68834AE215C7}"/>
              </a:ext>
            </a:extLst>
          </p:cNvPr>
          <p:cNvPicPr>
            <a:picLocks noRot="1" noChangeAspect="1"/>
          </p:cNvPicPr>
          <p:nvPr>
            <a:videoFile r:link="rId2"/>
          </p:nvPr>
        </p:nvPicPr>
        <p:blipFill>
          <a:blip r:embed="rId6"/>
          <a:stretch>
            <a:fillRect/>
          </a:stretch>
        </p:blipFill>
        <p:spPr>
          <a:xfrm>
            <a:off x="5154804" y="2899578"/>
            <a:ext cx="7037196" cy="3958422"/>
          </a:xfrm>
          <a:prstGeom prst="rect">
            <a:avLst/>
          </a:prstGeom>
        </p:spPr>
      </p:pic>
      <p:sp>
        <p:nvSpPr>
          <p:cNvPr id="7" name="Rectangle 6">
            <a:extLst>
              <a:ext uri="{FF2B5EF4-FFF2-40B4-BE49-F238E27FC236}">
                <a16:creationId xmlns:a16="http://schemas.microsoft.com/office/drawing/2014/main" id="{2AB368CF-2E95-6B46-916C-F0C0B9B1554A}"/>
              </a:ext>
            </a:extLst>
          </p:cNvPr>
          <p:cNvSpPr/>
          <p:nvPr/>
        </p:nvSpPr>
        <p:spPr>
          <a:xfrm>
            <a:off x="-1450" y="3563481"/>
            <a:ext cx="6096000" cy="276999"/>
          </a:xfrm>
          <a:prstGeom prst="rect">
            <a:avLst/>
          </a:prstGeom>
        </p:spPr>
        <p:txBody>
          <a:bodyPr>
            <a:spAutoFit/>
          </a:bodyPr>
          <a:lstStyle/>
          <a:p>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=TU2Q8kVs0hU]</a:t>
            </a:r>
          </a:p>
        </p:txBody>
      </p:sp>
      <p:sp>
        <p:nvSpPr>
          <p:cNvPr id="8" name="Rectangle 7">
            <a:extLst>
              <a:ext uri="{FF2B5EF4-FFF2-40B4-BE49-F238E27FC236}">
                <a16:creationId xmlns:a16="http://schemas.microsoft.com/office/drawing/2014/main" id="{F872DEFE-BC17-4545-86A6-079F704B82EF}"/>
              </a:ext>
            </a:extLst>
          </p:cNvPr>
          <p:cNvSpPr/>
          <p:nvPr/>
        </p:nvSpPr>
        <p:spPr>
          <a:xfrm>
            <a:off x="7700228" y="6602898"/>
            <a:ext cx="4493222" cy="274320"/>
          </a:xfrm>
          <a:prstGeom prst="rect">
            <a:avLst/>
          </a:prstGeom>
        </p:spPr>
        <p:txBody>
          <a:bodyPr wrap="square">
            <a:spAutoFit/>
          </a:bodyPr>
          <a:lstStyle/>
          <a:p>
            <a:pPr algn="r"/>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=6MwYvLaJ6Ho]</a:t>
            </a:r>
          </a:p>
        </p:txBody>
      </p:sp>
      <p:pic>
        <p:nvPicPr>
          <p:cNvPr id="13" name="Picture 12">
            <a:extLst>
              <a:ext uri="{FF2B5EF4-FFF2-40B4-BE49-F238E27FC236}">
                <a16:creationId xmlns:a16="http://schemas.microsoft.com/office/drawing/2014/main" id="{10DC9DEC-2D1C-D24B-9A1D-5CA6FF4A26A2}"/>
              </a:ext>
            </a:extLst>
          </p:cNvPr>
          <p:cNvPicPr>
            <a:picLocks noChangeAspect="1"/>
          </p:cNvPicPr>
          <p:nvPr/>
        </p:nvPicPr>
        <p:blipFill>
          <a:blip r:embed="rId7"/>
          <a:stretch>
            <a:fillRect/>
          </a:stretch>
        </p:blipFill>
        <p:spPr>
          <a:xfrm>
            <a:off x="0" y="3851038"/>
            <a:ext cx="3410144" cy="2409484"/>
          </a:xfrm>
          <a:prstGeom prst="rect">
            <a:avLst/>
          </a:prstGeom>
        </p:spPr>
      </p:pic>
      <p:pic>
        <p:nvPicPr>
          <p:cNvPr id="14" name="Picture 13">
            <a:extLst>
              <a:ext uri="{FF2B5EF4-FFF2-40B4-BE49-F238E27FC236}">
                <a16:creationId xmlns:a16="http://schemas.microsoft.com/office/drawing/2014/main" id="{50A406E6-339C-2447-883F-E98F1DAA6133}"/>
              </a:ext>
            </a:extLst>
          </p:cNvPr>
          <p:cNvPicPr>
            <a:picLocks noChangeAspect="1"/>
          </p:cNvPicPr>
          <p:nvPr/>
        </p:nvPicPr>
        <p:blipFill>
          <a:blip r:embed="rId8"/>
          <a:stretch>
            <a:fillRect/>
          </a:stretch>
        </p:blipFill>
        <p:spPr>
          <a:xfrm>
            <a:off x="8904150" y="576503"/>
            <a:ext cx="3287850" cy="2323075"/>
          </a:xfrm>
          <a:prstGeom prst="rect">
            <a:avLst/>
          </a:prstGeom>
        </p:spPr>
      </p:pic>
    </p:spTree>
    <p:extLst>
      <p:ext uri="{BB962C8B-B14F-4D97-AF65-F5344CB8AC3E}">
        <p14:creationId xmlns:p14="http://schemas.microsoft.com/office/powerpoint/2010/main" val="35661916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video>
              <p:cMediaNode vol="80000">
                <p:cTn id="13"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a:xfrm>
            <a:off x="6317674" y="0"/>
            <a:ext cx="5874326" cy="1325563"/>
          </a:xfrm>
        </p:spPr>
        <p:txBody>
          <a:bodyPr/>
          <a:lstStyle/>
          <a:p>
            <a:r>
              <a:rPr lang="en-US" b="1" i="1" dirty="0"/>
              <a:t>WHY?</a:t>
            </a:r>
            <a:endParaRPr lang="en-US" b="1" dirty="0"/>
          </a:p>
        </p:txBody>
      </p:sp>
      <p:sp>
        <p:nvSpPr>
          <p:cNvPr id="4" name="Title 1">
            <a:extLst>
              <a:ext uri="{FF2B5EF4-FFF2-40B4-BE49-F238E27FC236}">
                <a16:creationId xmlns:a16="http://schemas.microsoft.com/office/drawing/2014/main" id="{D1D8EAF4-D879-0147-B7F6-A619BF0F6D94}"/>
              </a:ext>
            </a:extLst>
          </p:cNvPr>
          <p:cNvSpPr txBox="1">
            <a:spLocks/>
          </p:cNvSpPr>
          <p:nvPr/>
        </p:nvSpPr>
        <p:spPr>
          <a:xfrm>
            <a:off x="213881" y="346033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HOW?</a:t>
            </a:r>
          </a:p>
        </p:txBody>
      </p:sp>
      <p:sp>
        <p:nvSpPr>
          <p:cNvPr id="5" name="Content Placeholder 2">
            <a:extLst>
              <a:ext uri="{FF2B5EF4-FFF2-40B4-BE49-F238E27FC236}">
                <a16:creationId xmlns:a16="http://schemas.microsoft.com/office/drawing/2014/main" id="{6BBA6FCB-DC29-5947-933E-E826ACC0E5F8}"/>
              </a:ext>
            </a:extLst>
          </p:cNvPr>
          <p:cNvSpPr txBox="1">
            <a:spLocks/>
          </p:cNvSpPr>
          <p:nvPr/>
        </p:nvSpPr>
        <p:spPr>
          <a:xfrm>
            <a:off x="6095999" y="4458385"/>
            <a:ext cx="5172765" cy="2175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u="sng" dirty="0"/>
              <a:t>Uniform directionality </a:t>
            </a:r>
            <a:r>
              <a:rPr lang="en-US" dirty="0"/>
              <a:t>(pre-split) influenced by:</a:t>
            </a:r>
          </a:p>
          <a:p>
            <a:pPr lvl="1"/>
            <a:r>
              <a:rPr lang="en-US" dirty="0"/>
              <a:t>closest neighbors</a:t>
            </a:r>
          </a:p>
          <a:p>
            <a:pPr lvl="1"/>
            <a:r>
              <a:rPr lang="en-US" dirty="0"/>
              <a:t>moisture</a:t>
            </a:r>
          </a:p>
          <a:p>
            <a:endParaRPr lang="en-US" dirty="0"/>
          </a:p>
        </p:txBody>
      </p:sp>
      <p:pic>
        <p:nvPicPr>
          <p:cNvPr id="7" name="Picture 6">
            <a:extLst>
              <a:ext uri="{FF2B5EF4-FFF2-40B4-BE49-F238E27FC236}">
                <a16:creationId xmlns:a16="http://schemas.microsoft.com/office/drawing/2014/main" id="{0AF2698D-7090-F34C-8004-11314CD413E5}"/>
              </a:ext>
            </a:extLst>
          </p:cNvPr>
          <p:cNvPicPr>
            <a:picLocks noChangeAspect="1"/>
          </p:cNvPicPr>
          <p:nvPr/>
        </p:nvPicPr>
        <p:blipFill rotWithShape="1">
          <a:blip r:embed="rId2"/>
          <a:srcRect r="20812"/>
          <a:stretch/>
        </p:blipFill>
        <p:spPr>
          <a:xfrm>
            <a:off x="213881" y="416255"/>
            <a:ext cx="6103793" cy="3012745"/>
          </a:xfrm>
          <a:prstGeom prst="rect">
            <a:avLst/>
          </a:prstGeom>
        </p:spPr>
      </p:pic>
      <p:sp>
        <p:nvSpPr>
          <p:cNvPr id="8" name="TextBox 7">
            <a:extLst>
              <a:ext uri="{FF2B5EF4-FFF2-40B4-BE49-F238E27FC236}">
                <a16:creationId xmlns:a16="http://schemas.microsoft.com/office/drawing/2014/main" id="{9D69BCC7-CBA7-7F4B-9FDC-CA4BD4E84105}"/>
              </a:ext>
            </a:extLst>
          </p:cNvPr>
          <p:cNvSpPr txBox="1"/>
          <p:nvPr/>
        </p:nvSpPr>
        <p:spPr>
          <a:xfrm>
            <a:off x="103045" y="207305"/>
            <a:ext cx="4086311"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STACKED CRAWLING</a:t>
            </a:r>
          </a:p>
        </p:txBody>
      </p:sp>
      <p:sp>
        <p:nvSpPr>
          <p:cNvPr id="9" name="Content Placeholder 2">
            <a:extLst>
              <a:ext uri="{FF2B5EF4-FFF2-40B4-BE49-F238E27FC236}">
                <a16:creationId xmlns:a16="http://schemas.microsoft.com/office/drawing/2014/main" id="{57F337FA-563E-0842-BA56-5E2BA7198B81}"/>
              </a:ext>
            </a:extLst>
          </p:cNvPr>
          <p:cNvSpPr txBox="1">
            <a:spLocks/>
          </p:cNvSpPr>
          <p:nvPr/>
        </p:nvSpPr>
        <p:spPr>
          <a:xfrm>
            <a:off x="213882" y="4458385"/>
            <a:ext cx="5172766" cy="2175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u="sng" dirty="0"/>
              <a:t>Individual forward movement </a:t>
            </a:r>
            <a:r>
              <a:rPr lang="en-US" dirty="0"/>
              <a:t>influenced by:</a:t>
            </a:r>
          </a:p>
          <a:p>
            <a:pPr lvl="1"/>
            <a:r>
              <a:rPr lang="en-US" dirty="0"/>
              <a:t>Depth (weight)</a:t>
            </a:r>
          </a:p>
          <a:p>
            <a:endParaRPr lang="en-US" dirty="0"/>
          </a:p>
        </p:txBody>
      </p:sp>
      <p:sp>
        <p:nvSpPr>
          <p:cNvPr id="10" name="Content Placeholder 2">
            <a:extLst>
              <a:ext uri="{FF2B5EF4-FFF2-40B4-BE49-F238E27FC236}">
                <a16:creationId xmlns:a16="http://schemas.microsoft.com/office/drawing/2014/main" id="{DDDC76FA-C4DF-D24A-818E-8212F84DD313}"/>
              </a:ext>
            </a:extLst>
          </p:cNvPr>
          <p:cNvSpPr txBox="1">
            <a:spLocks/>
          </p:cNvSpPr>
          <p:nvPr/>
        </p:nvSpPr>
        <p:spPr>
          <a:xfrm>
            <a:off x="6470594" y="1000839"/>
            <a:ext cx="5874326" cy="33051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Appear bigger/more solid to predators (e.g. birds).</a:t>
            </a:r>
          </a:p>
          <a:p>
            <a:r>
              <a:rPr lang="en-US" dirty="0"/>
              <a:t>Protect certain agents in the middle.</a:t>
            </a:r>
          </a:p>
          <a:p>
            <a:r>
              <a:rPr lang="en-US" dirty="0"/>
              <a:t>Transportation of some item (e.g. food).</a:t>
            </a:r>
          </a:p>
        </p:txBody>
      </p:sp>
    </p:spTree>
    <p:extLst>
      <p:ext uri="{BB962C8B-B14F-4D97-AF65-F5344CB8AC3E}">
        <p14:creationId xmlns:p14="http://schemas.microsoft.com/office/powerpoint/2010/main" val="174694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E37EDEB-790D-C04E-8218-03A551AE168E}"/>
              </a:ext>
            </a:extLst>
          </p:cNvPr>
          <p:cNvPicPr>
            <a:picLocks noChangeAspect="1"/>
          </p:cNvPicPr>
          <p:nvPr/>
        </p:nvPicPr>
        <p:blipFill rotWithShape="1">
          <a:blip r:embed="rId2"/>
          <a:srcRect l="2159" t="2159" r="8226" b="8226"/>
          <a:stretch/>
        </p:blipFill>
        <p:spPr>
          <a:xfrm>
            <a:off x="330260" y="443634"/>
            <a:ext cx="6103793" cy="2763982"/>
          </a:xfrm>
          <a:prstGeom prst="rect">
            <a:avLst/>
          </a:prstGeom>
        </p:spPr>
      </p:pic>
      <p:sp>
        <p:nvSpPr>
          <p:cNvPr id="9" name="TextBox 8">
            <a:extLst>
              <a:ext uri="{FF2B5EF4-FFF2-40B4-BE49-F238E27FC236}">
                <a16:creationId xmlns:a16="http://schemas.microsoft.com/office/drawing/2014/main" id="{038F10B5-4423-DF43-A221-B688CA203034}"/>
              </a:ext>
            </a:extLst>
          </p:cNvPr>
          <p:cNvSpPr txBox="1"/>
          <p:nvPr/>
        </p:nvSpPr>
        <p:spPr>
          <a:xfrm>
            <a:off x="219424" y="179832"/>
            <a:ext cx="2153988"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SPLITTING</a:t>
            </a:r>
          </a:p>
        </p:txBody>
      </p:sp>
      <p:sp>
        <p:nvSpPr>
          <p:cNvPr id="10" name="Title 1">
            <a:extLst>
              <a:ext uri="{FF2B5EF4-FFF2-40B4-BE49-F238E27FC236}">
                <a16:creationId xmlns:a16="http://schemas.microsoft.com/office/drawing/2014/main" id="{6A4F2A79-30D6-BE44-85B8-EF893FEFB6C3}"/>
              </a:ext>
            </a:extLst>
          </p:cNvPr>
          <p:cNvSpPr txBox="1">
            <a:spLocks/>
          </p:cNvSpPr>
          <p:nvPr/>
        </p:nvSpPr>
        <p:spPr>
          <a:xfrm>
            <a:off x="6317674" y="0"/>
            <a:ext cx="587432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WHY?</a:t>
            </a:r>
            <a:endParaRPr lang="en-US" b="1" dirty="0"/>
          </a:p>
        </p:txBody>
      </p:sp>
      <p:sp>
        <p:nvSpPr>
          <p:cNvPr id="12" name="Title 1">
            <a:extLst>
              <a:ext uri="{FF2B5EF4-FFF2-40B4-BE49-F238E27FC236}">
                <a16:creationId xmlns:a16="http://schemas.microsoft.com/office/drawing/2014/main" id="{43B76E70-2753-2E42-A9CA-1944A579B2E7}"/>
              </a:ext>
            </a:extLst>
          </p:cNvPr>
          <p:cNvSpPr txBox="1">
            <a:spLocks/>
          </p:cNvSpPr>
          <p:nvPr/>
        </p:nvSpPr>
        <p:spPr>
          <a:xfrm>
            <a:off x="213881" y="346033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t>HOW?</a:t>
            </a:r>
          </a:p>
        </p:txBody>
      </p:sp>
      <p:sp>
        <p:nvSpPr>
          <p:cNvPr id="13" name="Content Placeholder 2">
            <a:extLst>
              <a:ext uri="{FF2B5EF4-FFF2-40B4-BE49-F238E27FC236}">
                <a16:creationId xmlns:a16="http://schemas.microsoft.com/office/drawing/2014/main" id="{AFE30F3F-E8E5-4544-AE8F-CF7A43852C91}"/>
              </a:ext>
            </a:extLst>
          </p:cNvPr>
          <p:cNvSpPr txBox="1">
            <a:spLocks/>
          </p:cNvSpPr>
          <p:nvPr/>
        </p:nvSpPr>
        <p:spPr>
          <a:xfrm>
            <a:off x="213881" y="4458385"/>
            <a:ext cx="6256713" cy="2175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Front individual(s) become </a:t>
            </a:r>
            <a:r>
              <a:rPr lang="en-US" u="sng" dirty="0"/>
              <a:t>informed</a:t>
            </a:r>
          </a:p>
          <a:p>
            <a:pPr lvl="1"/>
            <a:r>
              <a:rPr lang="en-US" dirty="0"/>
              <a:t>Moisture content</a:t>
            </a:r>
          </a:p>
          <a:p>
            <a:pPr lvl="1"/>
            <a:r>
              <a:rPr lang="en-US" dirty="0"/>
              <a:t>Weight</a:t>
            </a:r>
          </a:p>
          <a:p>
            <a:endParaRPr lang="en-US" dirty="0"/>
          </a:p>
        </p:txBody>
      </p:sp>
      <p:sp>
        <p:nvSpPr>
          <p:cNvPr id="15" name="Content Placeholder 2">
            <a:extLst>
              <a:ext uri="{FF2B5EF4-FFF2-40B4-BE49-F238E27FC236}">
                <a16:creationId xmlns:a16="http://schemas.microsoft.com/office/drawing/2014/main" id="{F72AB7E7-14F9-DB4A-BE46-451D929908E5}"/>
              </a:ext>
            </a:extLst>
          </p:cNvPr>
          <p:cNvSpPr txBox="1">
            <a:spLocks/>
          </p:cNvSpPr>
          <p:nvPr/>
        </p:nvSpPr>
        <p:spPr>
          <a:xfrm>
            <a:off x="6544889" y="1158204"/>
            <a:ext cx="5874326" cy="27975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Moisture</a:t>
            </a:r>
          </a:p>
          <a:p>
            <a:r>
              <a:rPr lang="en-US" dirty="0"/>
              <a:t>Weight threshold</a:t>
            </a:r>
          </a:p>
        </p:txBody>
      </p:sp>
    </p:spTree>
    <p:extLst>
      <p:ext uri="{BB962C8B-B14F-4D97-AF65-F5344CB8AC3E}">
        <p14:creationId xmlns:p14="http://schemas.microsoft.com/office/powerpoint/2010/main" val="866771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5833E8-9443-A34E-8D45-CE58DC4D21B3}"/>
              </a:ext>
            </a:extLst>
          </p:cNvPr>
          <p:cNvSpPr txBox="1"/>
          <p:nvPr/>
        </p:nvSpPr>
        <p:spPr>
          <a:xfrm>
            <a:off x="219424" y="179832"/>
            <a:ext cx="4373313" cy="584775"/>
          </a:xfrm>
          <a:prstGeom prst="rect">
            <a:avLst/>
          </a:prstGeom>
          <a:solidFill>
            <a:schemeClr val="bg1"/>
          </a:solidFill>
          <a:ln w="28575">
            <a:solidFill>
              <a:srgbClr val="C00000"/>
            </a:solidFill>
          </a:ln>
        </p:spPr>
        <p:txBody>
          <a:bodyPr wrap="none" rtlCol="0">
            <a:spAutoFit/>
          </a:bodyPr>
          <a:lstStyle/>
          <a:p>
            <a:r>
              <a:rPr lang="en-US" sz="3200" b="1" dirty="0">
                <a:solidFill>
                  <a:srgbClr val="C00000"/>
                </a:solidFill>
              </a:rPr>
              <a:t>The </a:t>
            </a:r>
            <a:r>
              <a:rPr lang="en-US" sz="3200" b="1" dirty="0" err="1">
                <a:solidFill>
                  <a:srgbClr val="C00000"/>
                </a:solidFill>
              </a:rPr>
              <a:t>Vicsek</a:t>
            </a:r>
            <a:r>
              <a:rPr lang="en-US" sz="3200" b="1" dirty="0">
                <a:solidFill>
                  <a:srgbClr val="C00000"/>
                </a:solidFill>
              </a:rPr>
              <a:t> Model (1995)</a:t>
            </a:r>
          </a:p>
        </p:txBody>
      </p:sp>
      <p:pic>
        <p:nvPicPr>
          <p:cNvPr id="5" name="Picture 4">
            <a:extLst>
              <a:ext uri="{FF2B5EF4-FFF2-40B4-BE49-F238E27FC236}">
                <a16:creationId xmlns:a16="http://schemas.microsoft.com/office/drawing/2014/main" id="{89341581-E3D6-4A4C-A736-FBC6E6E34B26}"/>
              </a:ext>
            </a:extLst>
          </p:cNvPr>
          <p:cNvPicPr>
            <a:picLocks noChangeAspect="1"/>
          </p:cNvPicPr>
          <p:nvPr/>
        </p:nvPicPr>
        <p:blipFill>
          <a:blip r:embed="rId2"/>
          <a:stretch>
            <a:fillRect/>
          </a:stretch>
        </p:blipFill>
        <p:spPr>
          <a:xfrm>
            <a:off x="219424" y="928255"/>
            <a:ext cx="4855202" cy="2358241"/>
          </a:xfrm>
          <a:prstGeom prst="rect">
            <a:avLst/>
          </a:prstGeom>
        </p:spPr>
      </p:pic>
      <p:sp>
        <p:nvSpPr>
          <p:cNvPr id="6" name="Rectangle 5">
            <a:extLst>
              <a:ext uri="{FF2B5EF4-FFF2-40B4-BE49-F238E27FC236}">
                <a16:creationId xmlns:a16="http://schemas.microsoft.com/office/drawing/2014/main" id="{CF9FE7B5-C76B-1542-BD75-2678CDE23F74}"/>
              </a:ext>
            </a:extLst>
          </p:cNvPr>
          <p:cNvSpPr/>
          <p:nvPr/>
        </p:nvSpPr>
        <p:spPr>
          <a:xfrm>
            <a:off x="5514109" y="318331"/>
            <a:ext cx="3934691" cy="369332"/>
          </a:xfrm>
          <a:prstGeom prst="rect">
            <a:avLst/>
          </a:prstGeom>
        </p:spPr>
        <p:txBody>
          <a:bodyPr wrap="square">
            <a:spAutoFit/>
          </a:bodyPr>
          <a:lstStyle/>
          <a:p>
            <a:r>
              <a:rPr lang="en-US" dirty="0"/>
              <a:t>Rotational symmetry (no transport)</a:t>
            </a:r>
          </a:p>
        </p:txBody>
      </p:sp>
      <p:sp>
        <p:nvSpPr>
          <p:cNvPr id="9" name="Rectangle 8">
            <a:extLst>
              <a:ext uri="{FF2B5EF4-FFF2-40B4-BE49-F238E27FC236}">
                <a16:creationId xmlns:a16="http://schemas.microsoft.com/office/drawing/2014/main" id="{375735BE-33DC-584D-BA88-6C458C7E707D}"/>
              </a:ext>
            </a:extLst>
          </p:cNvPr>
          <p:cNvSpPr/>
          <p:nvPr/>
        </p:nvSpPr>
        <p:spPr>
          <a:xfrm>
            <a:off x="5514109" y="1922709"/>
            <a:ext cx="3934691" cy="369332"/>
          </a:xfrm>
          <a:prstGeom prst="rect">
            <a:avLst/>
          </a:prstGeom>
        </p:spPr>
        <p:txBody>
          <a:bodyPr wrap="square">
            <a:spAutoFit/>
          </a:bodyPr>
          <a:lstStyle/>
          <a:p>
            <a:r>
              <a:rPr lang="en-US" dirty="0"/>
              <a:t>Collective motion (finite net transport)</a:t>
            </a:r>
          </a:p>
        </p:txBody>
      </p:sp>
      <p:sp>
        <p:nvSpPr>
          <p:cNvPr id="10" name="Rectangle 9">
            <a:extLst>
              <a:ext uri="{FF2B5EF4-FFF2-40B4-BE49-F238E27FC236}">
                <a16:creationId xmlns:a16="http://schemas.microsoft.com/office/drawing/2014/main" id="{670E0C58-2600-F14C-90F6-1720A3B65B62}"/>
              </a:ext>
            </a:extLst>
          </p:cNvPr>
          <p:cNvSpPr/>
          <p:nvPr/>
        </p:nvSpPr>
        <p:spPr>
          <a:xfrm>
            <a:off x="6913418" y="928255"/>
            <a:ext cx="3934691" cy="646331"/>
          </a:xfrm>
          <a:prstGeom prst="rect">
            <a:avLst/>
          </a:prstGeom>
        </p:spPr>
        <p:txBody>
          <a:bodyPr wrap="square">
            <a:spAutoFit/>
          </a:bodyPr>
          <a:lstStyle/>
          <a:p>
            <a:r>
              <a:rPr lang="en-US" i="1" dirty="0"/>
              <a:t>Kinetic</a:t>
            </a:r>
            <a:r>
              <a:rPr lang="en-US" dirty="0"/>
              <a:t> phase transition </a:t>
            </a:r>
          </a:p>
          <a:p>
            <a:r>
              <a:rPr lang="en-US" dirty="0"/>
              <a:t>(by increasing agents)</a:t>
            </a:r>
          </a:p>
        </p:txBody>
      </p:sp>
      <p:cxnSp>
        <p:nvCxnSpPr>
          <p:cNvPr id="14" name="Straight Arrow Connector 13">
            <a:extLst>
              <a:ext uri="{FF2B5EF4-FFF2-40B4-BE49-F238E27FC236}">
                <a16:creationId xmlns:a16="http://schemas.microsoft.com/office/drawing/2014/main" id="{869F3454-FE2F-C241-92DC-989F274757F3}"/>
              </a:ext>
            </a:extLst>
          </p:cNvPr>
          <p:cNvCxnSpPr>
            <a:cxnSpLocks/>
          </p:cNvCxnSpPr>
          <p:nvPr/>
        </p:nvCxnSpPr>
        <p:spPr>
          <a:xfrm>
            <a:off x="6913418" y="772230"/>
            <a:ext cx="0" cy="104271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17" name="Picture 16">
            <a:extLst>
              <a:ext uri="{FF2B5EF4-FFF2-40B4-BE49-F238E27FC236}">
                <a16:creationId xmlns:a16="http://schemas.microsoft.com/office/drawing/2014/main" id="{57FC8509-3EAC-BC41-AD5F-327A1858BC8B}"/>
              </a:ext>
            </a:extLst>
          </p:cNvPr>
          <p:cNvPicPr>
            <a:picLocks noChangeAspect="1"/>
          </p:cNvPicPr>
          <p:nvPr/>
        </p:nvPicPr>
        <p:blipFill>
          <a:blip r:embed="rId3"/>
          <a:stretch>
            <a:fillRect/>
          </a:stretch>
        </p:blipFill>
        <p:spPr>
          <a:xfrm>
            <a:off x="2647025" y="3977256"/>
            <a:ext cx="6025920" cy="443238"/>
          </a:xfrm>
          <a:prstGeom prst="rect">
            <a:avLst/>
          </a:prstGeom>
        </p:spPr>
      </p:pic>
      <p:pic>
        <p:nvPicPr>
          <p:cNvPr id="18" name="Picture 17">
            <a:extLst>
              <a:ext uri="{FF2B5EF4-FFF2-40B4-BE49-F238E27FC236}">
                <a16:creationId xmlns:a16="http://schemas.microsoft.com/office/drawing/2014/main" id="{4138ED80-35BC-764F-A429-8039709E646F}"/>
              </a:ext>
            </a:extLst>
          </p:cNvPr>
          <p:cNvPicPr>
            <a:picLocks noChangeAspect="1"/>
          </p:cNvPicPr>
          <p:nvPr/>
        </p:nvPicPr>
        <p:blipFill>
          <a:blip r:embed="rId4"/>
          <a:stretch>
            <a:fillRect/>
          </a:stretch>
        </p:blipFill>
        <p:spPr>
          <a:xfrm>
            <a:off x="2668171" y="4647352"/>
            <a:ext cx="6064277" cy="914371"/>
          </a:xfrm>
          <a:prstGeom prst="rect">
            <a:avLst/>
          </a:prstGeom>
        </p:spPr>
      </p:pic>
      <p:sp>
        <p:nvSpPr>
          <p:cNvPr id="19" name="Rectangle 18">
            <a:extLst>
              <a:ext uri="{FF2B5EF4-FFF2-40B4-BE49-F238E27FC236}">
                <a16:creationId xmlns:a16="http://schemas.microsoft.com/office/drawing/2014/main" id="{28644E91-13D1-8A4C-BA35-0C91AE91DFFC}"/>
              </a:ext>
            </a:extLst>
          </p:cNvPr>
          <p:cNvSpPr/>
          <p:nvPr/>
        </p:nvSpPr>
        <p:spPr>
          <a:xfrm>
            <a:off x="6913418" y="6452639"/>
            <a:ext cx="5638800" cy="646331"/>
          </a:xfrm>
          <a:prstGeom prst="rect">
            <a:avLst/>
          </a:prstGeom>
        </p:spPr>
        <p:txBody>
          <a:bodyPr wrap="square">
            <a:spAutoFit/>
          </a:bodyPr>
          <a:lstStyle/>
          <a:p>
            <a:r>
              <a:rPr lang="en-US" dirty="0"/>
              <a:t>Example: https://97amarnathk.github.io/</a:t>
            </a:r>
            <a:r>
              <a:rPr lang="en-US" dirty="0" err="1"/>
              <a:t>VicsekModel</a:t>
            </a:r>
            <a:r>
              <a:rPr lang="en-US" dirty="0"/>
              <a:t>/</a:t>
            </a:r>
          </a:p>
          <a:p>
            <a:endParaRPr lang="en-US" dirty="0"/>
          </a:p>
        </p:txBody>
      </p:sp>
    </p:spTree>
    <p:extLst>
      <p:ext uri="{BB962C8B-B14F-4D97-AF65-F5344CB8AC3E}">
        <p14:creationId xmlns:p14="http://schemas.microsoft.com/office/powerpoint/2010/main" val="2521049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BA10859-B06E-B448-94C3-DF15E07B81B0}"/>
              </a:ext>
            </a:extLst>
          </p:cNvPr>
          <p:cNvGraphicFramePr>
            <a:graphicFrameLocks noGrp="1"/>
          </p:cNvGraphicFramePr>
          <p:nvPr>
            <p:extLst>
              <p:ext uri="{D42A27DB-BD31-4B8C-83A1-F6EECF244321}">
                <p14:modId xmlns:p14="http://schemas.microsoft.com/office/powerpoint/2010/main" val="1743150190"/>
              </p:ext>
            </p:extLst>
          </p:nvPr>
        </p:nvGraphicFramePr>
        <p:xfrm>
          <a:off x="203200" y="1981200"/>
          <a:ext cx="11794836" cy="3447012"/>
        </p:xfrm>
        <a:graphic>
          <a:graphicData uri="http://schemas.openxmlformats.org/drawingml/2006/table">
            <a:tbl>
              <a:tblPr firstRow="1" bandRow="1">
                <a:tableStyleId>{073A0DAA-6AF3-43AB-8588-CEC1D06C72B9}</a:tableStyleId>
              </a:tblPr>
              <a:tblGrid>
                <a:gridCol w="2941782">
                  <a:extLst>
                    <a:ext uri="{9D8B030D-6E8A-4147-A177-3AD203B41FA5}">
                      <a16:colId xmlns:a16="http://schemas.microsoft.com/office/drawing/2014/main" val="360970046"/>
                    </a:ext>
                  </a:extLst>
                </a:gridCol>
                <a:gridCol w="4447309">
                  <a:extLst>
                    <a:ext uri="{9D8B030D-6E8A-4147-A177-3AD203B41FA5}">
                      <a16:colId xmlns:a16="http://schemas.microsoft.com/office/drawing/2014/main" val="2266129921"/>
                    </a:ext>
                  </a:extLst>
                </a:gridCol>
                <a:gridCol w="4405745">
                  <a:extLst>
                    <a:ext uri="{9D8B030D-6E8A-4147-A177-3AD203B41FA5}">
                      <a16:colId xmlns:a16="http://schemas.microsoft.com/office/drawing/2014/main" val="2060234532"/>
                    </a:ext>
                  </a:extLst>
                </a:gridCol>
              </a:tblGrid>
              <a:tr h="534786">
                <a:tc>
                  <a:txBody>
                    <a:bodyPr/>
                    <a:lstStyle/>
                    <a:p>
                      <a:pPr algn="ct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t>Vicsek</a:t>
                      </a:r>
                      <a:r>
                        <a:rPr lang="en-US" dirty="0"/>
                        <a:t> Model</a:t>
                      </a:r>
                    </a:p>
                  </a:txBody>
                  <a:tcPr anchor="ctr"/>
                </a:tc>
                <a:tc>
                  <a:txBody>
                    <a:bodyPr/>
                    <a:lstStyle/>
                    <a:p>
                      <a:pPr algn="ctr"/>
                      <a:r>
                        <a:rPr lang="en-US" dirty="0"/>
                        <a:t>Yen-Schneider model</a:t>
                      </a:r>
                    </a:p>
                  </a:txBody>
                  <a:tcPr anchor="ctr"/>
                </a:tc>
                <a:extLst>
                  <a:ext uri="{0D108BD9-81ED-4DB2-BD59-A6C34878D82A}">
                    <a16:rowId xmlns:a16="http://schemas.microsoft.com/office/drawing/2014/main" val="1336352765"/>
                  </a:ext>
                </a:extLst>
              </a:tr>
              <a:tr h="534786">
                <a:tc>
                  <a:txBody>
                    <a:bodyPr/>
                    <a:lstStyle/>
                    <a:p>
                      <a:pPr algn="ctr"/>
                      <a:r>
                        <a:rPr lang="en-US" dirty="0"/>
                        <a:t>Dimension</a:t>
                      </a:r>
                    </a:p>
                  </a:txBody>
                  <a:tcPr anchor="ctr"/>
                </a:tc>
                <a:tc>
                  <a:txBody>
                    <a:bodyPr/>
                    <a:lstStyle/>
                    <a:p>
                      <a:pPr algn="ctr"/>
                      <a:r>
                        <a:rPr lang="en-US" dirty="0"/>
                        <a:t>2D</a:t>
                      </a:r>
                    </a:p>
                  </a:txBody>
                  <a:tcPr anchor="ctr"/>
                </a:tc>
                <a:tc>
                  <a:txBody>
                    <a:bodyPr/>
                    <a:lstStyle/>
                    <a:p>
                      <a:pPr algn="ctr"/>
                      <a:r>
                        <a:rPr lang="en-US" dirty="0"/>
                        <a:t>2D (pseudo 3D)</a:t>
                      </a:r>
                    </a:p>
                  </a:txBody>
                  <a:tcPr anchor="ctr"/>
                </a:tc>
                <a:extLst>
                  <a:ext uri="{0D108BD9-81ED-4DB2-BD59-A6C34878D82A}">
                    <a16:rowId xmlns:a16="http://schemas.microsoft.com/office/drawing/2014/main" val="995489142"/>
                  </a:ext>
                </a:extLst>
              </a:tr>
              <a:tr h="182880">
                <a:tc>
                  <a:txBody>
                    <a:bodyPr/>
                    <a:lstStyle/>
                    <a:p>
                      <a:pPr algn="ctr"/>
                      <a:r>
                        <a:rPr lang="en-US" dirty="0"/>
                        <a:t>Depth</a:t>
                      </a:r>
                    </a:p>
                  </a:txBody>
                  <a:tcPr anchor="ctr"/>
                </a:tc>
                <a:tc>
                  <a:txBody>
                    <a:bodyPr/>
                    <a:lstStyle/>
                    <a:p>
                      <a:pPr algn="ctr"/>
                      <a:r>
                        <a:rPr lang="en-US" dirty="0"/>
                        <a:t>-/-</a:t>
                      </a:r>
                    </a:p>
                  </a:txBody>
                  <a:tcPr anchor="ctr"/>
                </a:tc>
                <a:tc>
                  <a:txBody>
                    <a:bodyPr/>
                    <a:lstStyle/>
                    <a:p>
                      <a:pPr algn="ctr"/>
                      <a:r>
                        <a:rPr lang="en-US" dirty="0"/>
                        <a:t>Binary (0 or 1); </a:t>
                      </a:r>
                    </a:p>
                    <a:p>
                      <a:pPr algn="ctr"/>
                      <a:r>
                        <a:rPr lang="en-US" dirty="0"/>
                        <a:t>higher in pile, higher angular noise</a:t>
                      </a:r>
                    </a:p>
                  </a:txBody>
                  <a:tcPr anchor="ctr"/>
                </a:tc>
                <a:extLst>
                  <a:ext uri="{0D108BD9-81ED-4DB2-BD59-A6C34878D82A}">
                    <a16:rowId xmlns:a16="http://schemas.microsoft.com/office/drawing/2014/main" val="3845795118"/>
                  </a:ext>
                </a:extLst>
              </a:tr>
              <a:tr h="182880">
                <a:tc>
                  <a:txBody>
                    <a:bodyPr/>
                    <a:lstStyle/>
                    <a:p>
                      <a:pPr algn="ctr"/>
                      <a:r>
                        <a:rPr lang="en-US" dirty="0"/>
                        <a:t>Initial agents distribution</a:t>
                      </a:r>
                    </a:p>
                  </a:txBody>
                  <a:tcPr anchor="ctr"/>
                </a:tc>
                <a:tc>
                  <a:txBody>
                    <a:bodyPr/>
                    <a:lstStyle/>
                    <a:p>
                      <a:pPr algn="ctr"/>
                      <a:r>
                        <a:rPr lang="en-US" dirty="0"/>
                        <a:t>Uniform </a:t>
                      </a:r>
                    </a:p>
                    <a:p>
                      <a:pPr algn="ctr"/>
                      <a:r>
                        <a:rPr lang="en-US" dirty="0"/>
                        <a:t>(sparse; average mutual distance &gt; R</a:t>
                      </a:r>
                      <a:r>
                        <a:rPr lang="en-US" baseline="-25000" dirty="0"/>
                        <a:t>0</a:t>
                      </a:r>
                      <a:r>
                        <a:rPr lang="en-US" dirty="0"/>
                        <a:t>)</a:t>
                      </a:r>
                    </a:p>
                  </a:txBody>
                  <a:tcPr anchor="ctr"/>
                </a:tc>
                <a:tc>
                  <a:txBody>
                    <a:bodyPr/>
                    <a:lstStyle/>
                    <a:p>
                      <a:pPr algn="ctr"/>
                      <a:r>
                        <a:rPr lang="en-US" dirty="0"/>
                        <a:t>Uniform within an ellipse </a:t>
                      </a:r>
                    </a:p>
                    <a:p>
                      <a:pPr algn="ctr"/>
                      <a:r>
                        <a:rPr lang="en-US" dirty="0"/>
                        <a:t>(dense; average mutual distance ~ R</a:t>
                      </a:r>
                      <a:r>
                        <a:rPr lang="en-US" baseline="-25000" dirty="0"/>
                        <a:t>0</a:t>
                      </a:r>
                      <a:r>
                        <a:rPr lang="en-US" dirty="0"/>
                        <a:t>)</a:t>
                      </a:r>
                    </a:p>
                  </a:txBody>
                  <a:tcPr anchor="ctr"/>
                </a:tc>
                <a:extLst>
                  <a:ext uri="{0D108BD9-81ED-4DB2-BD59-A6C34878D82A}">
                    <a16:rowId xmlns:a16="http://schemas.microsoft.com/office/drawing/2014/main" val="2648426349"/>
                  </a:ext>
                </a:extLst>
              </a:tr>
              <a:tr h="182880">
                <a:tc>
                  <a:txBody>
                    <a:bodyPr/>
                    <a:lstStyle/>
                    <a:p>
                      <a:pPr algn="ctr"/>
                      <a:r>
                        <a:rPr lang="en-US" dirty="0"/>
                        <a:t>Sensible radius (R</a:t>
                      </a:r>
                      <a:r>
                        <a:rPr lang="en-US" baseline="-25000" dirty="0"/>
                        <a:t>0</a:t>
                      </a:r>
                      <a:r>
                        <a:rPr lang="en-US" dirty="0"/>
                        <a:t>)</a:t>
                      </a:r>
                    </a:p>
                  </a:txBody>
                  <a:tcPr anchor="ctr"/>
                </a:tc>
                <a:tc>
                  <a:txBody>
                    <a:bodyPr/>
                    <a:lstStyle/>
                    <a:p>
                      <a:pPr algn="ctr"/>
                      <a:r>
                        <a:rPr lang="en-US" dirty="0"/>
                        <a:t>Isotropic</a:t>
                      </a:r>
                    </a:p>
                  </a:txBody>
                  <a:tcPr anchor="ctr"/>
                </a:tc>
                <a:tc>
                  <a:txBody>
                    <a:bodyPr/>
                    <a:lstStyle/>
                    <a:p>
                      <a:pPr algn="ctr"/>
                      <a:r>
                        <a:rPr lang="en-US" dirty="0"/>
                        <a:t>Anisotropic (anterior or </a:t>
                      </a:r>
                      <a:r>
                        <a:rPr lang="en-US" sz="1800" b="0" i="0" kern="1200" dirty="0">
                          <a:solidFill>
                            <a:schemeClr val="dk1"/>
                          </a:solidFill>
                          <a:effectLst/>
                          <a:latin typeface="+mn-lt"/>
                          <a:ea typeface="+mn-ea"/>
                          <a:cs typeface="+mn-cs"/>
                        </a:rPr>
                        <a:t>posterior</a:t>
                      </a:r>
                      <a:r>
                        <a:rPr lang="en-US" dirty="0"/>
                        <a:t>)</a:t>
                      </a:r>
                    </a:p>
                  </a:txBody>
                  <a:tcPr anchor="ctr"/>
                </a:tc>
                <a:extLst>
                  <a:ext uri="{0D108BD9-81ED-4DB2-BD59-A6C34878D82A}">
                    <a16:rowId xmlns:a16="http://schemas.microsoft.com/office/drawing/2014/main" val="1321992164"/>
                  </a:ext>
                </a:extLst>
              </a:tr>
              <a:tr h="182880">
                <a:tc>
                  <a:txBody>
                    <a:bodyPr/>
                    <a:lstStyle/>
                    <a:p>
                      <a:pPr algn="ctr"/>
                      <a:r>
                        <a:rPr lang="en-US" dirty="0"/>
                        <a:t>Velocity</a:t>
                      </a:r>
                    </a:p>
                  </a:txBody>
                  <a:tcPr anchor="ctr"/>
                </a:tc>
                <a:tc>
                  <a:txBody>
                    <a:bodyPr/>
                    <a:lstStyle/>
                    <a:p>
                      <a:pPr algn="ctr"/>
                      <a:r>
                        <a:rPr lang="en-US" dirty="0"/>
                        <a:t>Constant</a:t>
                      </a:r>
                    </a:p>
                  </a:txBody>
                  <a:tcPr anchor="ctr"/>
                </a:tc>
                <a:tc>
                  <a:txBody>
                    <a:bodyPr/>
                    <a:lstStyle/>
                    <a:p>
                      <a:pPr algn="ctr"/>
                      <a:r>
                        <a:rPr lang="en-US" dirty="0"/>
                        <a:t>Constant or 0</a:t>
                      </a:r>
                    </a:p>
                  </a:txBody>
                  <a:tcPr anchor="ctr"/>
                </a:tc>
                <a:extLst>
                  <a:ext uri="{0D108BD9-81ED-4DB2-BD59-A6C34878D82A}">
                    <a16:rowId xmlns:a16="http://schemas.microsoft.com/office/drawing/2014/main" val="891430009"/>
                  </a:ext>
                </a:extLst>
              </a:tr>
              <a:tr h="182880">
                <a:tc>
                  <a:txBody>
                    <a:bodyPr/>
                    <a:lstStyle/>
                    <a:p>
                      <a:pPr algn="ctr"/>
                      <a:r>
                        <a:rPr lang="en-US" dirty="0"/>
                        <a:t>Angular noise</a:t>
                      </a:r>
                    </a:p>
                  </a:txBody>
                  <a:tcPr anchor="ctr"/>
                </a:tc>
                <a:tc>
                  <a:txBody>
                    <a:bodyPr/>
                    <a:lstStyle/>
                    <a:p>
                      <a:pPr algn="ctr"/>
                      <a:r>
                        <a:rPr lang="en-US" dirty="0"/>
                        <a:t>Isotropic</a:t>
                      </a:r>
                    </a:p>
                  </a:txBody>
                  <a:tcPr anchor="ctr"/>
                </a:tc>
                <a:tc>
                  <a:txBody>
                    <a:bodyPr/>
                    <a:lstStyle/>
                    <a:p>
                      <a:pPr algn="ctr"/>
                      <a:r>
                        <a:rPr lang="en-US" dirty="0"/>
                        <a:t>Anisotropic</a:t>
                      </a:r>
                    </a:p>
                  </a:txBody>
                  <a:tcPr anchor="ctr"/>
                </a:tc>
                <a:extLst>
                  <a:ext uri="{0D108BD9-81ED-4DB2-BD59-A6C34878D82A}">
                    <a16:rowId xmlns:a16="http://schemas.microsoft.com/office/drawing/2014/main" val="1260555348"/>
                  </a:ext>
                </a:extLst>
              </a:tr>
            </a:tbl>
          </a:graphicData>
        </a:graphic>
      </p:graphicFrame>
      <p:sp>
        <p:nvSpPr>
          <p:cNvPr id="4" name="TextBox 3">
            <a:extLst>
              <a:ext uri="{FF2B5EF4-FFF2-40B4-BE49-F238E27FC236}">
                <a16:creationId xmlns:a16="http://schemas.microsoft.com/office/drawing/2014/main" id="{995F5DD2-B094-8D4A-8E8E-8D9CCE78B8C4}"/>
              </a:ext>
            </a:extLst>
          </p:cNvPr>
          <p:cNvSpPr txBox="1"/>
          <p:nvPr/>
        </p:nvSpPr>
        <p:spPr>
          <a:xfrm>
            <a:off x="219424" y="179832"/>
            <a:ext cx="10901510" cy="584775"/>
          </a:xfrm>
          <a:prstGeom prst="rect">
            <a:avLst/>
          </a:prstGeom>
          <a:solidFill>
            <a:schemeClr val="bg1"/>
          </a:solidFill>
          <a:ln w="28575">
            <a:solidFill>
              <a:srgbClr val="C00000"/>
            </a:solidFill>
          </a:ln>
        </p:spPr>
        <p:txBody>
          <a:bodyPr wrap="none" rtlCol="0">
            <a:spAutoFit/>
          </a:bodyPr>
          <a:lstStyle/>
          <a:p>
            <a:r>
              <a:rPr lang="en-US" sz="3200" b="1" dirty="0">
                <a:solidFill>
                  <a:srgbClr val="C00000"/>
                </a:solidFill>
              </a:rPr>
              <a:t>Searching for a </a:t>
            </a:r>
            <a:r>
              <a:rPr lang="en-US" sz="3200" b="1" i="1" dirty="0">
                <a:solidFill>
                  <a:srgbClr val="C00000"/>
                </a:solidFill>
              </a:rPr>
              <a:t>minimum</a:t>
            </a:r>
            <a:r>
              <a:rPr lang="en-US" sz="3200" b="1" dirty="0">
                <a:solidFill>
                  <a:srgbClr val="C00000"/>
                </a:solidFill>
              </a:rPr>
              <a:t> model that reproduce the behavior …</a:t>
            </a:r>
          </a:p>
        </p:txBody>
      </p:sp>
    </p:spTree>
    <p:extLst>
      <p:ext uri="{BB962C8B-B14F-4D97-AF65-F5344CB8AC3E}">
        <p14:creationId xmlns:p14="http://schemas.microsoft.com/office/powerpoint/2010/main" val="307580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DC637EB7-E118-4D44-9A32-D117413912F4}"/>
              </a:ext>
            </a:extLst>
          </p:cNvPr>
          <p:cNvCxnSpPr>
            <a:cxnSpLocks/>
          </p:cNvCxnSpPr>
          <p:nvPr/>
        </p:nvCxnSpPr>
        <p:spPr>
          <a:xfrm flipH="1">
            <a:off x="789712" y="3614057"/>
            <a:ext cx="4308763" cy="0"/>
          </a:xfrm>
          <a:prstGeom prst="line">
            <a:avLst/>
          </a:prstGeom>
          <a:ln w="381000" cap="sq">
            <a:headEnd type="oval"/>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BF4D303-FDD8-EA40-BD80-1A00B72D17D9}"/>
              </a:ext>
            </a:extLst>
          </p:cNvPr>
          <p:cNvCxnSpPr/>
          <p:nvPr/>
        </p:nvCxnSpPr>
        <p:spPr>
          <a:xfrm>
            <a:off x="5098475" y="1570512"/>
            <a:ext cx="0" cy="1397725"/>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89E06137-986C-2142-A635-5A011DED12C8}"/>
              </a:ext>
            </a:extLst>
          </p:cNvPr>
          <p:cNvSpPr txBox="1"/>
          <p:nvPr/>
        </p:nvSpPr>
        <p:spPr>
          <a:xfrm>
            <a:off x="4543445" y="965377"/>
            <a:ext cx="1110059" cy="523220"/>
          </a:xfrm>
          <a:prstGeom prst="rect">
            <a:avLst/>
          </a:prstGeom>
          <a:noFill/>
        </p:spPr>
        <p:txBody>
          <a:bodyPr wrap="square" rtlCol="0">
            <a:spAutoFit/>
          </a:bodyPr>
          <a:lstStyle/>
          <a:p>
            <a:pPr algn="ctr"/>
            <a:r>
              <a:rPr lang="en-US" sz="2800" b="1" dirty="0"/>
              <a:t>HEAD</a:t>
            </a:r>
          </a:p>
        </p:txBody>
      </p:sp>
      <p:sp>
        <p:nvSpPr>
          <p:cNvPr id="23" name="TextBox 22">
            <a:extLst>
              <a:ext uri="{FF2B5EF4-FFF2-40B4-BE49-F238E27FC236}">
                <a16:creationId xmlns:a16="http://schemas.microsoft.com/office/drawing/2014/main" id="{740FB933-293F-5E48-A23E-DAD067BD9834}"/>
              </a:ext>
            </a:extLst>
          </p:cNvPr>
          <p:cNvSpPr txBox="1"/>
          <p:nvPr/>
        </p:nvSpPr>
        <p:spPr>
          <a:xfrm>
            <a:off x="123845" y="1047292"/>
            <a:ext cx="1110059" cy="523220"/>
          </a:xfrm>
          <a:prstGeom prst="rect">
            <a:avLst/>
          </a:prstGeom>
          <a:noFill/>
        </p:spPr>
        <p:txBody>
          <a:bodyPr wrap="square" rtlCol="0">
            <a:spAutoFit/>
          </a:bodyPr>
          <a:lstStyle/>
          <a:p>
            <a:pPr algn="ctr"/>
            <a:r>
              <a:rPr lang="en-US" sz="2800" b="1" dirty="0"/>
              <a:t>TAIL</a:t>
            </a:r>
          </a:p>
        </p:txBody>
      </p:sp>
      <p:cxnSp>
        <p:nvCxnSpPr>
          <p:cNvPr id="24" name="Straight Arrow Connector 23">
            <a:extLst>
              <a:ext uri="{FF2B5EF4-FFF2-40B4-BE49-F238E27FC236}">
                <a16:creationId xmlns:a16="http://schemas.microsoft.com/office/drawing/2014/main" id="{B9B5B310-F5A7-CD4D-A991-1CBB710FB829}"/>
              </a:ext>
            </a:extLst>
          </p:cNvPr>
          <p:cNvCxnSpPr/>
          <p:nvPr/>
        </p:nvCxnSpPr>
        <p:spPr>
          <a:xfrm>
            <a:off x="678875" y="1762100"/>
            <a:ext cx="0" cy="1397725"/>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6790638E-D39F-3349-A47B-17F28A00E7F0}"/>
              </a:ext>
            </a:extLst>
          </p:cNvPr>
          <p:cNvSpPr/>
          <p:nvPr/>
        </p:nvSpPr>
        <p:spPr>
          <a:xfrm>
            <a:off x="4952605" y="3467452"/>
            <a:ext cx="291737" cy="2932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C3DEE9EB-B120-CD48-A965-08244F78D809}"/>
              </a:ext>
            </a:extLst>
          </p:cNvPr>
          <p:cNvSpPr txBox="1"/>
          <p:nvPr/>
        </p:nvSpPr>
        <p:spPr>
          <a:xfrm>
            <a:off x="3579207" y="5134383"/>
            <a:ext cx="3038532" cy="523220"/>
          </a:xfrm>
          <a:prstGeom prst="rect">
            <a:avLst/>
          </a:prstGeom>
          <a:noFill/>
        </p:spPr>
        <p:txBody>
          <a:bodyPr wrap="square" rtlCol="0">
            <a:spAutoFit/>
          </a:bodyPr>
          <a:lstStyle/>
          <a:p>
            <a:pPr algn="ctr"/>
            <a:r>
              <a:rPr lang="en-US" sz="2800" b="1" dirty="0"/>
              <a:t>AGENT POSITION</a:t>
            </a:r>
          </a:p>
        </p:txBody>
      </p:sp>
      <p:cxnSp>
        <p:nvCxnSpPr>
          <p:cNvPr id="27" name="Straight Arrow Connector 26">
            <a:extLst>
              <a:ext uri="{FF2B5EF4-FFF2-40B4-BE49-F238E27FC236}">
                <a16:creationId xmlns:a16="http://schemas.microsoft.com/office/drawing/2014/main" id="{7979002C-04ED-0542-9596-6333B40C2D8E}"/>
              </a:ext>
            </a:extLst>
          </p:cNvPr>
          <p:cNvCxnSpPr>
            <a:cxnSpLocks/>
          </p:cNvCxnSpPr>
          <p:nvPr/>
        </p:nvCxnSpPr>
        <p:spPr>
          <a:xfrm flipV="1">
            <a:off x="5098473" y="3760661"/>
            <a:ext cx="0" cy="1437708"/>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C0ADB2AC-ACDE-AB41-85B3-E4DF0047F11C}"/>
              </a:ext>
            </a:extLst>
          </p:cNvPr>
          <p:cNvSpPr txBox="1"/>
          <p:nvPr/>
        </p:nvSpPr>
        <p:spPr>
          <a:xfrm>
            <a:off x="7250762" y="3352446"/>
            <a:ext cx="1489027" cy="523220"/>
          </a:xfrm>
          <a:prstGeom prst="rect">
            <a:avLst/>
          </a:prstGeom>
          <a:noFill/>
        </p:spPr>
        <p:txBody>
          <a:bodyPr wrap="square" rtlCol="0">
            <a:spAutoFit/>
          </a:bodyPr>
          <a:lstStyle/>
          <a:p>
            <a:pPr algn="ctr"/>
            <a:r>
              <a:rPr lang="en-US" sz="2800" b="1" dirty="0">
                <a:solidFill>
                  <a:srgbClr val="C00000"/>
                </a:solidFill>
              </a:rPr>
              <a:t>RADIUS</a:t>
            </a:r>
          </a:p>
        </p:txBody>
      </p:sp>
      <p:cxnSp>
        <p:nvCxnSpPr>
          <p:cNvPr id="31" name="Straight Arrow Connector 30">
            <a:extLst>
              <a:ext uri="{FF2B5EF4-FFF2-40B4-BE49-F238E27FC236}">
                <a16:creationId xmlns:a16="http://schemas.microsoft.com/office/drawing/2014/main" id="{8C653119-E801-D848-8068-E6FAC48B00F8}"/>
              </a:ext>
            </a:extLst>
          </p:cNvPr>
          <p:cNvCxnSpPr>
            <a:cxnSpLocks/>
          </p:cNvCxnSpPr>
          <p:nvPr/>
        </p:nvCxnSpPr>
        <p:spPr>
          <a:xfrm flipH="1">
            <a:off x="6554388" y="3614056"/>
            <a:ext cx="774754" cy="0"/>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0B9CA1B-2990-CF43-B01D-51143464C6A3}"/>
              </a:ext>
            </a:extLst>
          </p:cNvPr>
          <p:cNvSpPr txBox="1"/>
          <p:nvPr/>
        </p:nvSpPr>
        <p:spPr>
          <a:xfrm>
            <a:off x="7250761" y="2094124"/>
            <a:ext cx="1489027" cy="523220"/>
          </a:xfrm>
          <a:prstGeom prst="rect">
            <a:avLst/>
          </a:prstGeom>
          <a:noFill/>
        </p:spPr>
        <p:txBody>
          <a:bodyPr wrap="square" rtlCol="0">
            <a:spAutoFit/>
          </a:bodyPr>
          <a:lstStyle/>
          <a:p>
            <a:pPr algn="ctr"/>
            <a:r>
              <a:rPr lang="en-US" sz="2800" b="1" dirty="0">
                <a:solidFill>
                  <a:srgbClr val="C00000"/>
                </a:solidFill>
              </a:rPr>
              <a:t>FRONT</a:t>
            </a:r>
          </a:p>
        </p:txBody>
      </p:sp>
      <p:sp>
        <p:nvSpPr>
          <p:cNvPr id="36" name="TextBox 35">
            <a:extLst>
              <a:ext uri="{FF2B5EF4-FFF2-40B4-BE49-F238E27FC236}">
                <a16:creationId xmlns:a16="http://schemas.microsoft.com/office/drawing/2014/main" id="{5C659885-BA3D-934B-B922-BDC5B08DEDA3}"/>
              </a:ext>
            </a:extLst>
          </p:cNvPr>
          <p:cNvSpPr txBox="1"/>
          <p:nvPr/>
        </p:nvSpPr>
        <p:spPr>
          <a:xfrm>
            <a:off x="1598885" y="4675149"/>
            <a:ext cx="1489027" cy="523220"/>
          </a:xfrm>
          <a:prstGeom prst="rect">
            <a:avLst/>
          </a:prstGeom>
          <a:noFill/>
        </p:spPr>
        <p:txBody>
          <a:bodyPr wrap="square" rtlCol="0">
            <a:spAutoFit/>
          </a:bodyPr>
          <a:lstStyle/>
          <a:p>
            <a:pPr algn="ctr"/>
            <a:r>
              <a:rPr lang="en-US" sz="2800" b="1" dirty="0">
                <a:solidFill>
                  <a:srgbClr val="C00000"/>
                </a:solidFill>
              </a:rPr>
              <a:t>BACK</a:t>
            </a:r>
          </a:p>
        </p:txBody>
      </p:sp>
      <p:cxnSp>
        <p:nvCxnSpPr>
          <p:cNvPr id="37" name="Straight Arrow Connector 36">
            <a:extLst>
              <a:ext uri="{FF2B5EF4-FFF2-40B4-BE49-F238E27FC236}">
                <a16:creationId xmlns:a16="http://schemas.microsoft.com/office/drawing/2014/main" id="{4B6475D6-E4A7-FE44-A524-0FE099721BE2}"/>
              </a:ext>
            </a:extLst>
          </p:cNvPr>
          <p:cNvCxnSpPr>
            <a:cxnSpLocks/>
          </p:cNvCxnSpPr>
          <p:nvPr/>
        </p:nvCxnSpPr>
        <p:spPr>
          <a:xfrm flipV="1">
            <a:off x="2793077" y="4089862"/>
            <a:ext cx="1313411" cy="585288"/>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7807CA5-22EC-EE44-99AD-00D02E413BD8}"/>
              </a:ext>
            </a:extLst>
          </p:cNvPr>
          <p:cNvCxnSpPr>
            <a:cxnSpLocks/>
            <a:stCxn id="29" idx="4"/>
            <a:endCxn id="29" idx="0"/>
          </p:cNvCxnSpPr>
          <p:nvPr/>
        </p:nvCxnSpPr>
        <p:spPr>
          <a:xfrm flipV="1">
            <a:off x="5098473" y="2229568"/>
            <a:ext cx="0" cy="2768976"/>
          </a:xfrm>
          <a:prstGeom prst="straightConnector1">
            <a:avLst/>
          </a:prstGeom>
          <a:ln w="41275">
            <a:solidFill>
              <a:srgbClr val="C00000"/>
            </a:solidFill>
            <a:prstDash val="sysDash"/>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CBEC21E-EE10-8047-B9CC-772D6EB50F00}"/>
              </a:ext>
            </a:extLst>
          </p:cNvPr>
          <p:cNvCxnSpPr>
            <a:cxnSpLocks/>
          </p:cNvCxnSpPr>
          <p:nvPr/>
        </p:nvCxnSpPr>
        <p:spPr>
          <a:xfrm flipH="1">
            <a:off x="6134793" y="2564874"/>
            <a:ext cx="1346662" cy="594951"/>
          </a:xfrm>
          <a:prstGeom prst="straightConnector1">
            <a:avLst/>
          </a:prstGeom>
          <a:ln w="412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7234A863-A612-5149-AC39-82D35B221940}"/>
              </a:ext>
            </a:extLst>
          </p:cNvPr>
          <p:cNvSpPr/>
          <p:nvPr/>
        </p:nvSpPr>
        <p:spPr>
          <a:xfrm>
            <a:off x="3720935" y="2229568"/>
            <a:ext cx="2755075" cy="2768976"/>
          </a:xfrm>
          <a:prstGeom prst="ellipse">
            <a:avLst/>
          </a:prstGeom>
          <a:noFill/>
          <a:ln w="41275">
            <a:solidFill>
              <a:srgbClr val="C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2AB87555-08A9-054E-AD52-6E546C75F448}"/>
              </a:ext>
            </a:extLst>
          </p:cNvPr>
          <p:cNvCxnSpPr>
            <a:cxnSpLocks/>
          </p:cNvCxnSpPr>
          <p:nvPr/>
        </p:nvCxnSpPr>
        <p:spPr>
          <a:xfrm>
            <a:off x="9691833" y="3649242"/>
            <a:ext cx="1961802"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144C2BC-E3EA-F64B-9188-5AAED34C615A}"/>
              </a:ext>
            </a:extLst>
          </p:cNvPr>
          <p:cNvSpPr txBox="1"/>
          <p:nvPr/>
        </p:nvSpPr>
        <p:spPr>
          <a:xfrm>
            <a:off x="9153468" y="2445017"/>
            <a:ext cx="3038532" cy="523220"/>
          </a:xfrm>
          <a:prstGeom prst="rect">
            <a:avLst/>
          </a:prstGeom>
          <a:noFill/>
        </p:spPr>
        <p:txBody>
          <a:bodyPr wrap="square" rtlCol="0">
            <a:spAutoFit/>
          </a:bodyPr>
          <a:lstStyle/>
          <a:p>
            <a:pPr algn="ctr"/>
            <a:r>
              <a:rPr lang="en-US" sz="2800" b="1" dirty="0"/>
              <a:t>DIRECTION</a:t>
            </a:r>
          </a:p>
        </p:txBody>
      </p:sp>
      <p:cxnSp>
        <p:nvCxnSpPr>
          <p:cNvPr id="50" name="Straight Arrow Connector 49">
            <a:extLst>
              <a:ext uri="{FF2B5EF4-FFF2-40B4-BE49-F238E27FC236}">
                <a16:creationId xmlns:a16="http://schemas.microsoft.com/office/drawing/2014/main" id="{1EC81AB4-5DC0-FA4B-BDC1-D3744E3FF7D4}"/>
              </a:ext>
            </a:extLst>
          </p:cNvPr>
          <p:cNvCxnSpPr>
            <a:cxnSpLocks/>
          </p:cNvCxnSpPr>
          <p:nvPr/>
        </p:nvCxnSpPr>
        <p:spPr>
          <a:xfrm flipV="1">
            <a:off x="9703723" y="2987831"/>
            <a:ext cx="1809402" cy="641817"/>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389D199-50A6-824B-B698-D54756F5A9D0}"/>
              </a:ext>
            </a:extLst>
          </p:cNvPr>
          <p:cNvCxnSpPr>
            <a:cxnSpLocks/>
          </p:cNvCxnSpPr>
          <p:nvPr/>
        </p:nvCxnSpPr>
        <p:spPr>
          <a:xfrm>
            <a:off x="9715613" y="3649242"/>
            <a:ext cx="1797512" cy="697466"/>
          </a:xfrm>
          <a:prstGeom prst="straightConnector1">
            <a:avLst/>
          </a:prstGeom>
          <a:ln w="76200">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6989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23"/>
                                        </p:tgtEl>
                                        <p:attrNameLst>
                                          <p:attrName>style.opacity</p:attrName>
                                        </p:attrNameLst>
                                      </p:cBhvr>
                                      <p:to>
                                        <p:strVal val="0.5"/>
                                      </p:to>
                                    </p:set>
                                    <p:animEffect filter="image" prLst="opacity: 0.5">
                                      <p:cBhvr rctx="IE">
                                        <p:cTn id="7" dur="indefinite"/>
                                        <p:tgtEl>
                                          <p:spTgt spid="23"/>
                                        </p:tgtEl>
                                      </p:cBhvr>
                                    </p:animEffect>
                                  </p:childTnLst>
                                </p:cTn>
                              </p:par>
                              <p:par>
                                <p:cTn id="8" presetID="9" presetClass="emph" presetSubtype="0" nodeType="withEffect">
                                  <p:stCondLst>
                                    <p:cond delay="0"/>
                                  </p:stCondLst>
                                  <p:childTnLst>
                                    <p:set>
                                      <p:cBhvr>
                                        <p:cTn id="9" dur="indefinite"/>
                                        <p:tgtEl>
                                          <p:spTgt spid="24"/>
                                        </p:tgtEl>
                                        <p:attrNameLst>
                                          <p:attrName>style.opacity</p:attrName>
                                        </p:attrNameLst>
                                      </p:cBhvr>
                                      <p:to>
                                        <p:strVal val="0.5"/>
                                      </p:to>
                                    </p:set>
                                    <p:animEffect filter="image" prLst="opacity: 0.5">
                                      <p:cBhvr rctx="IE">
                                        <p:cTn id="10" dur="indefinite"/>
                                        <p:tgtEl>
                                          <p:spTgt spid="24"/>
                                        </p:tgtEl>
                                      </p:cBhvr>
                                    </p:animEffect>
                                  </p:childTnLst>
                                </p:cTn>
                              </p:par>
                              <p:par>
                                <p:cTn id="11" presetID="9" presetClass="emph" presetSubtype="0" grpId="0" nodeType="withEffect">
                                  <p:stCondLst>
                                    <p:cond delay="0"/>
                                  </p:stCondLst>
                                  <p:childTnLst>
                                    <p:set>
                                      <p:cBhvr>
                                        <p:cTn id="12" dur="indefinite"/>
                                        <p:tgtEl>
                                          <p:spTgt spid="22"/>
                                        </p:tgtEl>
                                        <p:attrNameLst>
                                          <p:attrName>style.opacity</p:attrName>
                                        </p:attrNameLst>
                                      </p:cBhvr>
                                      <p:to>
                                        <p:strVal val="0.5"/>
                                      </p:to>
                                    </p:set>
                                    <p:animEffect filter="image" prLst="opacity: 0.5">
                                      <p:cBhvr rctx="IE">
                                        <p:cTn id="13" dur="indefinite"/>
                                        <p:tgtEl>
                                          <p:spTgt spid="22"/>
                                        </p:tgtEl>
                                      </p:cBhvr>
                                    </p:animEffect>
                                  </p:childTnLst>
                                </p:cTn>
                              </p:par>
                              <p:par>
                                <p:cTn id="14" presetID="9" presetClass="emph" presetSubtype="0" nodeType="withEffect">
                                  <p:stCondLst>
                                    <p:cond delay="0"/>
                                  </p:stCondLst>
                                  <p:childTnLst>
                                    <p:set>
                                      <p:cBhvr>
                                        <p:cTn id="15" dur="indefinite"/>
                                        <p:tgtEl>
                                          <p:spTgt spid="21"/>
                                        </p:tgtEl>
                                        <p:attrNameLst>
                                          <p:attrName>style.opacity</p:attrName>
                                        </p:attrNameLst>
                                      </p:cBhvr>
                                      <p:to>
                                        <p:strVal val="0.5"/>
                                      </p:to>
                                    </p:set>
                                    <p:animEffect filter="image" prLst="opacity: 0.5">
                                      <p:cBhvr rctx="IE">
                                        <p:cTn id="16" dur="indefinite"/>
                                        <p:tgtEl>
                                          <p:spTgt spid="21"/>
                                        </p:tgtEl>
                                      </p:cBhvr>
                                    </p:animEffect>
                                  </p:childTnLst>
                                </p:cTn>
                              </p:par>
                              <p:par>
                                <p:cTn id="17" presetID="9" presetClass="emph" presetSubtype="0" nodeType="withEffect">
                                  <p:stCondLst>
                                    <p:cond delay="0"/>
                                  </p:stCondLst>
                                  <p:childTnLst>
                                    <p:set>
                                      <p:cBhvr>
                                        <p:cTn id="18" dur="indefinite"/>
                                        <p:tgtEl>
                                          <p:spTgt spid="27"/>
                                        </p:tgtEl>
                                        <p:attrNameLst>
                                          <p:attrName>style.opacity</p:attrName>
                                        </p:attrNameLst>
                                      </p:cBhvr>
                                      <p:to>
                                        <p:strVal val="0.5"/>
                                      </p:to>
                                    </p:set>
                                    <p:animEffect filter="image" prLst="opacity: 0.5">
                                      <p:cBhvr rctx="IE">
                                        <p:cTn id="19" dur="indefinite"/>
                                        <p:tgtEl>
                                          <p:spTgt spid="27"/>
                                        </p:tgtEl>
                                      </p:cBhvr>
                                    </p:animEffect>
                                  </p:childTnLst>
                                </p:cTn>
                              </p:par>
                              <p:par>
                                <p:cTn id="20" presetID="9" presetClass="emph" presetSubtype="0" grpId="0" nodeType="withEffect">
                                  <p:stCondLst>
                                    <p:cond delay="0"/>
                                  </p:stCondLst>
                                  <p:childTnLst>
                                    <p:set>
                                      <p:cBhvr>
                                        <p:cTn id="21" dur="indefinite"/>
                                        <p:tgtEl>
                                          <p:spTgt spid="26"/>
                                        </p:tgtEl>
                                        <p:attrNameLst>
                                          <p:attrName>style.opacity</p:attrName>
                                        </p:attrNameLst>
                                      </p:cBhvr>
                                      <p:to>
                                        <p:strVal val="0.5"/>
                                      </p:to>
                                    </p:set>
                                    <p:animEffect filter="image" prLst="opacity: 0.5">
                                      <p:cBhvr rctx="IE">
                                        <p:cTn id="22" dur="indefinite"/>
                                        <p:tgtEl>
                                          <p:spTgt spid="26"/>
                                        </p:tgtEl>
                                      </p:cBhvr>
                                    </p:animEffect>
                                  </p:childTnLst>
                                </p:cTn>
                              </p:par>
                              <p:par>
                                <p:cTn id="23" presetID="9" presetClass="emph" presetSubtype="0" grpId="0" nodeType="withEffect">
                                  <p:stCondLst>
                                    <p:cond delay="0"/>
                                  </p:stCondLst>
                                  <p:childTnLst>
                                    <p:set>
                                      <p:cBhvr>
                                        <p:cTn id="24" dur="indefinite"/>
                                        <p:tgtEl>
                                          <p:spTgt spid="49"/>
                                        </p:tgtEl>
                                        <p:attrNameLst>
                                          <p:attrName>style.opacity</p:attrName>
                                        </p:attrNameLst>
                                      </p:cBhvr>
                                      <p:to>
                                        <p:strVal val="0.5"/>
                                      </p:to>
                                    </p:set>
                                    <p:animEffect filter="image" prLst="opacity: 0.5">
                                      <p:cBhvr rctx="IE">
                                        <p:cTn id="25" dur="indefinite"/>
                                        <p:tgtEl>
                                          <p:spTgt spid="49"/>
                                        </p:tgtEl>
                                      </p:cBhvr>
                                    </p:animEffect>
                                  </p:childTnLst>
                                </p:cTn>
                              </p:par>
                              <p:par>
                                <p:cTn id="26" presetID="9" presetClass="emph" presetSubtype="0" nodeType="withEffect">
                                  <p:stCondLst>
                                    <p:cond delay="0"/>
                                  </p:stCondLst>
                                  <p:childTnLst>
                                    <p:set>
                                      <p:cBhvr>
                                        <p:cTn id="27" dur="indefinite"/>
                                        <p:tgtEl>
                                          <p:spTgt spid="50"/>
                                        </p:tgtEl>
                                        <p:attrNameLst>
                                          <p:attrName>style.opacity</p:attrName>
                                        </p:attrNameLst>
                                      </p:cBhvr>
                                      <p:to>
                                        <p:strVal val="0.5"/>
                                      </p:to>
                                    </p:set>
                                    <p:animEffect filter="image" prLst="opacity: 0.5">
                                      <p:cBhvr rctx="IE">
                                        <p:cTn id="28" dur="indefinite"/>
                                        <p:tgtEl>
                                          <p:spTgt spid="50"/>
                                        </p:tgtEl>
                                      </p:cBhvr>
                                    </p:animEffect>
                                  </p:childTnLst>
                                </p:cTn>
                              </p:par>
                              <p:par>
                                <p:cTn id="29" presetID="9" presetClass="emph" presetSubtype="0" nodeType="withEffect">
                                  <p:stCondLst>
                                    <p:cond delay="0"/>
                                  </p:stCondLst>
                                  <p:childTnLst>
                                    <p:set>
                                      <p:cBhvr>
                                        <p:cTn id="30" dur="indefinite"/>
                                        <p:tgtEl>
                                          <p:spTgt spid="47"/>
                                        </p:tgtEl>
                                        <p:attrNameLst>
                                          <p:attrName>style.opacity</p:attrName>
                                        </p:attrNameLst>
                                      </p:cBhvr>
                                      <p:to>
                                        <p:strVal val="0.5"/>
                                      </p:to>
                                    </p:set>
                                    <p:animEffect filter="image" prLst="opacity: 0.5">
                                      <p:cBhvr rctx="IE">
                                        <p:cTn id="31" dur="indefinite"/>
                                        <p:tgtEl>
                                          <p:spTgt spid="47"/>
                                        </p:tgtEl>
                                      </p:cBhvr>
                                    </p:animEffect>
                                  </p:childTnLst>
                                </p:cTn>
                              </p:par>
                              <p:par>
                                <p:cTn id="32" presetID="9" presetClass="emph" presetSubtype="0" nodeType="withEffect">
                                  <p:stCondLst>
                                    <p:cond delay="0"/>
                                  </p:stCondLst>
                                  <p:childTnLst>
                                    <p:set>
                                      <p:cBhvr>
                                        <p:cTn id="33" dur="indefinite"/>
                                        <p:tgtEl>
                                          <p:spTgt spid="52"/>
                                        </p:tgtEl>
                                        <p:attrNameLst>
                                          <p:attrName>style.opacity</p:attrName>
                                        </p:attrNameLst>
                                      </p:cBhvr>
                                      <p:to>
                                        <p:strVal val="0.5"/>
                                      </p:to>
                                    </p:set>
                                    <p:animEffect filter="image" prLst="opacity: 0.5">
                                      <p:cBhvr rctx="IE">
                                        <p:cTn id="34" dur="indefinite"/>
                                        <p:tgtEl>
                                          <p:spTgt spid="52"/>
                                        </p:tgtEl>
                                      </p:cBhvr>
                                    </p:animEffect>
                                  </p:childTnLst>
                                </p:cTn>
                              </p:par>
                              <p:par>
                                <p:cTn id="35" presetID="1" presetClass="entr" presetSubtype="0" fill="hold" grpId="1"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grpId="2"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2"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p:bldP spid="30" grpId="1"/>
      <p:bldP spid="35" grpId="2"/>
      <p:bldP spid="36" grpId="2"/>
      <p:bldP spid="29" grpId="0" animBg="1"/>
      <p:bldP spid="4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666</TotalTime>
  <Words>476</Words>
  <Application>Microsoft Macintosh PowerPoint</Application>
  <PresentationFormat>Widescreen</PresentationFormat>
  <Paragraphs>91</Paragraphs>
  <Slides>12</Slides>
  <Notes>4</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Book Antiqua</vt:lpstr>
      <vt:lpstr>Calibri</vt:lpstr>
      <vt:lpstr>Calibri Light</vt:lpstr>
      <vt:lpstr>Helvetica</vt:lpstr>
      <vt:lpstr>TimesNewRomanPSMT</vt:lpstr>
      <vt:lpstr>Office Theme</vt:lpstr>
      <vt:lpstr>Modeling the Motion of Fungus Gnat Larvae</vt:lpstr>
      <vt:lpstr>PowerPoint Presentation</vt:lpstr>
      <vt:lpstr>PowerPoint Presentation</vt:lpstr>
      <vt:lpstr>PowerPoint Presentation</vt:lpstr>
      <vt:lpstr>WHY?</vt:lpstr>
      <vt:lpstr>PowerPoint Presentation</vt:lpstr>
      <vt:lpstr>PowerPoint Presentation</vt:lpstr>
      <vt:lpstr>PowerPoint Presentation</vt:lpstr>
      <vt:lpstr>PowerPoint Presentation</vt:lpstr>
      <vt:lpstr>Future Work</vt:lpstr>
      <vt:lpstr>Acknowledgments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Kristen Schneider</dc:creator>
  <cp:lastModifiedBy>Kristen Schneider</cp:lastModifiedBy>
  <cp:revision>64</cp:revision>
  <dcterms:created xsi:type="dcterms:W3CDTF">2019-04-18T15:23:48Z</dcterms:created>
  <dcterms:modified xsi:type="dcterms:W3CDTF">2019-04-24T22:15:37Z</dcterms:modified>
</cp:coreProperties>
</file>

<file path=docProps/thumbnail.jpeg>
</file>